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4"/>
  </p:notesMasterIdLst>
  <p:handoutMasterIdLst>
    <p:handoutMasterId r:id="rId5"/>
  </p:handoutMasterIdLst>
  <p:sldIdLst>
    <p:sldId id="452" r:id="rId2"/>
    <p:sldId id="453" r:id="rId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D68C68-D2AF-51AF-9A56-AABB62CB3A01}" name="Alana Chen" initials="AC" userId="Alana Che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B4D636"/>
    <a:srgbClr val="AE78D6"/>
    <a:srgbClr val="4F81BD"/>
    <a:srgbClr val="D0D8E8"/>
    <a:srgbClr val="B8BABF"/>
    <a:srgbClr val="E9EDF4"/>
    <a:srgbClr val="3A5F8B"/>
    <a:srgbClr val="C3CF21"/>
    <a:srgbClr val="B2C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8" autoAdjust="0"/>
    <p:restoredTop sz="86350" autoAdjust="0"/>
  </p:normalViewPr>
  <p:slideViewPr>
    <p:cSldViewPr>
      <p:cViewPr varScale="1">
        <p:scale>
          <a:sx n="63" d="100"/>
          <a:sy n="63" d="100"/>
        </p:scale>
        <p:origin x="131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4512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83C86FD-4B3D-4543-9461-A88D272805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7DA038-F524-F948-A14B-A8C4775BF2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2277C4B-B148-F442-A2ED-828F4126F13E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87CB61-4241-CE4A-9978-A6C301D26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255F4-3CC3-AF43-86F0-8356413544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10FED5E-6EF9-DC49-A971-207E3724689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439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AE23C825-F44E-FB4A-9F5D-C6CD87999645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3251523-ADCD-AF4E-920B-CDA345EF4F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94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87"/>
            <a:ext cx="9144000" cy="68413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8032" y="2967087"/>
            <a:ext cx="7772400" cy="1470025"/>
          </a:xfrm>
        </p:spPr>
        <p:txBody>
          <a:bodyPr>
            <a:normAutofit/>
          </a:bodyPr>
          <a:lstStyle>
            <a:lvl1pPr>
              <a:defRPr sz="40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Title Here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324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0616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6746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2841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Town of Newmarket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8F6E94-0A46-F945-9AFA-E62B04F2E6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605" y="5805264"/>
            <a:ext cx="1188859" cy="89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73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5174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17428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7456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835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1118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12932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5540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86C10-B9A2-4A98-8433-3D3ABF76842C}" type="datetimeFigureOut">
              <a:rPr lang="en-CA" smtClean="0"/>
              <a:t>2024-08-16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FB0B-11D7-4790-BF9A-527D9FC4FAD8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249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568" y="1417638"/>
            <a:ext cx="8598863" cy="4824536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E5A50DC-6633-3068-66EE-897A8D8F4A62}"/>
              </a:ext>
            </a:extLst>
          </p:cNvPr>
          <p:cNvSpPr/>
          <p:nvPr/>
        </p:nvSpPr>
        <p:spPr>
          <a:xfrm>
            <a:off x="761314" y="1764349"/>
            <a:ext cx="7835318" cy="4085439"/>
          </a:xfrm>
          <a:custGeom>
            <a:avLst/>
            <a:gdLst>
              <a:gd name="connsiteX0" fmla="*/ 578841 w 7835318"/>
              <a:gd name="connsiteY0" fmla="*/ 847288 h 4085439"/>
              <a:gd name="connsiteX1" fmla="*/ 1585519 w 7835318"/>
              <a:gd name="connsiteY1" fmla="*/ 604007 h 4085439"/>
              <a:gd name="connsiteX2" fmla="*/ 1568741 w 7835318"/>
              <a:gd name="connsiteY2" fmla="*/ 1350628 h 4085439"/>
              <a:gd name="connsiteX3" fmla="*/ 2189527 w 7835318"/>
              <a:gd name="connsiteY3" fmla="*/ 1258349 h 4085439"/>
              <a:gd name="connsiteX4" fmla="*/ 5025006 w 7835318"/>
              <a:gd name="connsiteY4" fmla="*/ 1350628 h 4085439"/>
              <a:gd name="connsiteX5" fmla="*/ 5310231 w 7835318"/>
              <a:gd name="connsiteY5" fmla="*/ 1040235 h 4085439"/>
              <a:gd name="connsiteX6" fmla="*/ 5696125 w 7835318"/>
              <a:gd name="connsiteY6" fmla="*/ 1065402 h 4085439"/>
              <a:gd name="connsiteX7" fmla="*/ 5662569 w 7835318"/>
              <a:gd name="connsiteY7" fmla="*/ 209725 h 4085439"/>
              <a:gd name="connsiteX8" fmla="*/ 6174297 w 7835318"/>
              <a:gd name="connsiteY8" fmla="*/ 218114 h 4085439"/>
              <a:gd name="connsiteX9" fmla="*/ 6920918 w 7835318"/>
              <a:gd name="connsiteY9" fmla="*/ 419450 h 4085439"/>
              <a:gd name="connsiteX10" fmla="*/ 6971252 w 7835318"/>
              <a:gd name="connsiteY10" fmla="*/ 453006 h 4085439"/>
              <a:gd name="connsiteX11" fmla="*/ 7499758 w 7835318"/>
              <a:gd name="connsiteY11" fmla="*/ 0 h 4085439"/>
              <a:gd name="connsiteX12" fmla="*/ 7499758 w 7835318"/>
              <a:gd name="connsiteY12" fmla="*/ 0 h 4085439"/>
              <a:gd name="connsiteX13" fmla="*/ 6996419 w 7835318"/>
              <a:gd name="connsiteY13" fmla="*/ 494951 h 4085439"/>
              <a:gd name="connsiteX14" fmla="*/ 7029974 w 7835318"/>
              <a:gd name="connsiteY14" fmla="*/ 1350628 h 4085439"/>
              <a:gd name="connsiteX15" fmla="*/ 7835318 w 7835318"/>
              <a:gd name="connsiteY15" fmla="*/ 1384184 h 4085439"/>
              <a:gd name="connsiteX16" fmla="*/ 7449424 w 7835318"/>
              <a:gd name="connsiteY16" fmla="*/ 3833769 h 4085439"/>
              <a:gd name="connsiteX17" fmla="*/ 7399090 w 7835318"/>
              <a:gd name="connsiteY17" fmla="*/ 4018327 h 4085439"/>
              <a:gd name="connsiteX18" fmla="*/ 7248088 w 7835318"/>
              <a:gd name="connsiteY18" fmla="*/ 4043494 h 4085439"/>
              <a:gd name="connsiteX19" fmla="*/ 318782 w 7835318"/>
              <a:gd name="connsiteY19" fmla="*/ 4085439 h 4085439"/>
              <a:gd name="connsiteX20" fmla="*/ 276837 w 7835318"/>
              <a:gd name="connsiteY20" fmla="*/ 4001549 h 4085439"/>
              <a:gd name="connsiteX21" fmla="*/ 125835 w 7835318"/>
              <a:gd name="connsiteY21" fmla="*/ 4001549 h 4085439"/>
              <a:gd name="connsiteX22" fmla="*/ 142613 w 7835318"/>
              <a:gd name="connsiteY22" fmla="*/ 3808602 h 4085439"/>
              <a:gd name="connsiteX23" fmla="*/ 0 w 7835318"/>
              <a:gd name="connsiteY23" fmla="*/ 3707934 h 4085439"/>
              <a:gd name="connsiteX24" fmla="*/ 134224 w 7835318"/>
              <a:gd name="connsiteY24" fmla="*/ 3607266 h 4085439"/>
              <a:gd name="connsiteX25" fmla="*/ 218114 w 7835318"/>
              <a:gd name="connsiteY25" fmla="*/ 3447875 h 4085439"/>
              <a:gd name="connsiteX26" fmla="*/ 226503 w 7835318"/>
              <a:gd name="connsiteY26" fmla="*/ 3347207 h 4085439"/>
              <a:gd name="connsiteX27" fmla="*/ 142613 w 7835318"/>
              <a:gd name="connsiteY27" fmla="*/ 3254929 h 4085439"/>
              <a:gd name="connsiteX28" fmla="*/ 75501 w 7835318"/>
              <a:gd name="connsiteY28" fmla="*/ 3187817 h 4085439"/>
              <a:gd name="connsiteX29" fmla="*/ 176169 w 7835318"/>
              <a:gd name="connsiteY29" fmla="*/ 3103927 h 4085439"/>
              <a:gd name="connsiteX30" fmla="*/ 604008 w 7835318"/>
              <a:gd name="connsiteY30" fmla="*/ 3095538 h 4085439"/>
              <a:gd name="connsiteX31" fmla="*/ 578841 w 7835318"/>
              <a:gd name="connsiteY31" fmla="*/ 847288 h 40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835318" h="4085439">
                <a:moveTo>
                  <a:pt x="578841" y="847288"/>
                </a:moveTo>
                <a:lnTo>
                  <a:pt x="1585519" y="604007"/>
                </a:lnTo>
                <a:lnTo>
                  <a:pt x="1568741" y="1350628"/>
                </a:lnTo>
                <a:lnTo>
                  <a:pt x="2189527" y="1258349"/>
                </a:lnTo>
                <a:lnTo>
                  <a:pt x="5025006" y="1350628"/>
                </a:lnTo>
                <a:lnTo>
                  <a:pt x="5310231" y="1040235"/>
                </a:lnTo>
                <a:lnTo>
                  <a:pt x="5696125" y="1065402"/>
                </a:lnTo>
                <a:lnTo>
                  <a:pt x="5662569" y="209725"/>
                </a:lnTo>
                <a:lnTo>
                  <a:pt x="6174297" y="218114"/>
                </a:lnTo>
                <a:lnTo>
                  <a:pt x="6920918" y="419450"/>
                </a:lnTo>
                <a:lnTo>
                  <a:pt x="6971252" y="453006"/>
                </a:lnTo>
                <a:lnTo>
                  <a:pt x="7499758" y="0"/>
                </a:lnTo>
                <a:lnTo>
                  <a:pt x="7499758" y="0"/>
                </a:lnTo>
                <a:lnTo>
                  <a:pt x="6996419" y="494951"/>
                </a:lnTo>
                <a:lnTo>
                  <a:pt x="7029974" y="1350628"/>
                </a:lnTo>
                <a:lnTo>
                  <a:pt x="7835318" y="1384184"/>
                </a:lnTo>
                <a:lnTo>
                  <a:pt x="7449424" y="3833769"/>
                </a:lnTo>
                <a:lnTo>
                  <a:pt x="7399090" y="4018327"/>
                </a:lnTo>
                <a:lnTo>
                  <a:pt x="7248088" y="4043494"/>
                </a:lnTo>
                <a:lnTo>
                  <a:pt x="318782" y="4085439"/>
                </a:lnTo>
                <a:lnTo>
                  <a:pt x="276837" y="4001549"/>
                </a:lnTo>
                <a:lnTo>
                  <a:pt x="125835" y="4001549"/>
                </a:lnTo>
                <a:lnTo>
                  <a:pt x="142613" y="3808602"/>
                </a:lnTo>
                <a:lnTo>
                  <a:pt x="0" y="3707934"/>
                </a:lnTo>
                <a:lnTo>
                  <a:pt x="134224" y="3607266"/>
                </a:lnTo>
                <a:lnTo>
                  <a:pt x="218114" y="3447875"/>
                </a:lnTo>
                <a:lnTo>
                  <a:pt x="226503" y="3347207"/>
                </a:lnTo>
                <a:lnTo>
                  <a:pt x="142613" y="3254929"/>
                </a:lnTo>
                <a:lnTo>
                  <a:pt x="75501" y="3187817"/>
                </a:lnTo>
                <a:lnTo>
                  <a:pt x="176169" y="3103927"/>
                </a:lnTo>
                <a:lnTo>
                  <a:pt x="604008" y="3095538"/>
                </a:lnTo>
                <a:lnTo>
                  <a:pt x="578841" y="847288"/>
                </a:lnTo>
                <a:close/>
              </a:path>
            </a:pathLst>
          </a:cu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3585EC8-E18B-8E14-0E88-9D57082E723F}"/>
              </a:ext>
            </a:extLst>
          </p:cNvPr>
          <p:cNvSpPr/>
          <p:nvPr/>
        </p:nvSpPr>
        <p:spPr>
          <a:xfrm>
            <a:off x="796954" y="1963024"/>
            <a:ext cx="7776595" cy="3875714"/>
          </a:xfrm>
          <a:custGeom>
            <a:avLst/>
            <a:gdLst>
              <a:gd name="connsiteX0" fmla="*/ 536896 w 7776595"/>
              <a:gd name="connsiteY0" fmla="*/ 637563 h 3875714"/>
              <a:gd name="connsiteX1" fmla="*/ 1551963 w 7776595"/>
              <a:gd name="connsiteY1" fmla="*/ 394282 h 3875714"/>
              <a:gd name="connsiteX2" fmla="*/ 1526796 w 7776595"/>
              <a:gd name="connsiteY2" fmla="*/ 1174459 h 3875714"/>
              <a:gd name="connsiteX3" fmla="*/ 2172749 w 7776595"/>
              <a:gd name="connsiteY3" fmla="*/ 1065402 h 3875714"/>
              <a:gd name="connsiteX4" fmla="*/ 4999839 w 7776595"/>
              <a:gd name="connsiteY4" fmla="*/ 1166070 h 3875714"/>
              <a:gd name="connsiteX5" fmla="*/ 5285064 w 7776595"/>
              <a:gd name="connsiteY5" fmla="*/ 880844 h 3875714"/>
              <a:gd name="connsiteX6" fmla="*/ 5670958 w 7776595"/>
              <a:gd name="connsiteY6" fmla="*/ 847288 h 3875714"/>
              <a:gd name="connsiteX7" fmla="*/ 5670958 w 7776595"/>
              <a:gd name="connsiteY7" fmla="*/ 0 h 3875714"/>
              <a:gd name="connsiteX8" fmla="*/ 6165908 w 7776595"/>
              <a:gd name="connsiteY8" fmla="*/ 8389 h 3875714"/>
              <a:gd name="connsiteX9" fmla="*/ 6904140 w 7776595"/>
              <a:gd name="connsiteY9" fmla="*/ 243281 h 3875714"/>
              <a:gd name="connsiteX10" fmla="*/ 6971252 w 7776595"/>
              <a:gd name="connsiteY10" fmla="*/ 310393 h 3875714"/>
              <a:gd name="connsiteX11" fmla="*/ 7013196 w 7776595"/>
              <a:gd name="connsiteY11" fmla="*/ 1124125 h 3875714"/>
              <a:gd name="connsiteX12" fmla="*/ 7776595 w 7776595"/>
              <a:gd name="connsiteY12" fmla="*/ 1182848 h 3875714"/>
              <a:gd name="connsiteX13" fmla="*/ 7348756 w 7776595"/>
              <a:gd name="connsiteY13" fmla="*/ 3816991 h 3875714"/>
              <a:gd name="connsiteX14" fmla="*/ 7248088 w 7776595"/>
              <a:gd name="connsiteY14" fmla="*/ 3850547 h 3875714"/>
              <a:gd name="connsiteX15" fmla="*/ 310393 w 7776595"/>
              <a:gd name="connsiteY15" fmla="*/ 3875714 h 3875714"/>
              <a:gd name="connsiteX16" fmla="*/ 243281 w 7776595"/>
              <a:gd name="connsiteY16" fmla="*/ 3825380 h 3875714"/>
              <a:gd name="connsiteX17" fmla="*/ 75501 w 7776595"/>
              <a:gd name="connsiteY17" fmla="*/ 3800213 h 3875714"/>
              <a:gd name="connsiteX18" fmla="*/ 117446 w 7776595"/>
              <a:gd name="connsiteY18" fmla="*/ 3649211 h 3875714"/>
              <a:gd name="connsiteX19" fmla="*/ 0 w 7776595"/>
              <a:gd name="connsiteY19" fmla="*/ 3506598 h 3875714"/>
              <a:gd name="connsiteX20" fmla="*/ 100668 w 7776595"/>
              <a:gd name="connsiteY20" fmla="*/ 3380763 h 3875714"/>
              <a:gd name="connsiteX21" fmla="*/ 209725 w 7776595"/>
              <a:gd name="connsiteY21" fmla="*/ 3154260 h 3875714"/>
              <a:gd name="connsiteX22" fmla="*/ 33556 w 7776595"/>
              <a:gd name="connsiteY22" fmla="*/ 2952925 h 3875714"/>
              <a:gd name="connsiteX23" fmla="*/ 142613 w 7776595"/>
              <a:gd name="connsiteY23" fmla="*/ 2919369 h 3875714"/>
              <a:gd name="connsiteX24" fmla="*/ 553674 w 7776595"/>
              <a:gd name="connsiteY24" fmla="*/ 2902591 h 3875714"/>
              <a:gd name="connsiteX25" fmla="*/ 536896 w 7776595"/>
              <a:gd name="connsiteY25" fmla="*/ 637563 h 387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76595" h="3875714">
                <a:moveTo>
                  <a:pt x="536896" y="637563"/>
                </a:moveTo>
                <a:lnTo>
                  <a:pt x="1551963" y="394282"/>
                </a:lnTo>
                <a:lnTo>
                  <a:pt x="1526796" y="1174459"/>
                </a:lnTo>
                <a:lnTo>
                  <a:pt x="2172749" y="1065402"/>
                </a:lnTo>
                <a:lnTo>
                  <a:pt x="4999839" y="1166070"/>
                </a:lnTo>
                <a:lnTo>
                  <a:pt x="5285064" y="880844"/>
                </a:lnTo>
                <a:lnTo>
                  <a:pt x="5670958" y="847288"/>
                </a:lnTo>
                <a:lnTo>
                  <a:pt x="5670958" y="0"/>
                </a:lnTo>
                <a:lnTo>
                  <a:pt x="6165908" y="8389"/>
                </a:lnTo>
                <a:lnTo>
                  <a:pt x="6904140" y="243281"/>
                </a:lnTo>
                <a:lnTo>
                  <a:pt x="6971252" y="310393"/>
                </a:lnTo>
                <a:lnTo>
                  <a:pt x="7013196" y="1124125"/>
                </a:lnTo>
                <a:lnTo>
                  <a:pt x="7776595" y="1182848"/>
                </a:lnTo>
                <a:lnTo>
                  <a:pt x="7348756" y="3816991"/>
                </a:lnTo>
                <a:lnTo>
                  <a:pt x="7248088" y="3850547"/>
                </a:lnTo>
                <a:lnTo>
                  <a:pt x="310393" y="3875714"/>
                </a:lnTo>
                <a:lnTo>
                  <a:pt x="243281" y="3825380"/>
                </a:lnTo>
                <a:lnTo>
                  <a:pt x="75501" y="3800213"/>
                </a:lnTo>
                <a:lnTo>
                  <a:pt x="117446" y="3649211"/>
                </a:lnTo>
                <a:lnTo>
                  <a:pt x="0" y="3506598"/>
                </a:lnTo>
                <a:lnTo>
                  <a:pt x="100668" y="3380763"/>
                </a:lnTo>
                <a:lnTo>
                  <a:pt x="209725" y="3154260"/>
                </a:lnTo>
                <a:lnTo>
                  <a:pt x="33556" y="2952925"/>
                </a:lnTo>
                <a:lnTo>
                  <a:pt x="142613" y="2919369"/>
                </a:lnTo>
                <a:lnTo>
                  <a:pt x="553674" y="2902591"/>
                </a:lnTo>
                <a:lnTo>
                  <a:pt x="536896" y="637563"/>
                </a:lnTo>
                <a:close/>
              </a:path>
            </a:pathLst>
          </a:custGeom>
          <a:solidFill>
            <a:srgbClr val="B4D636">
              <a:alpha val="20000"/>
            </a:srgbClr>
          </a:solidFill>
          <a:ln w="44450">
            <a:solidFill>
              <a:srgbClr val="B4D63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9" name="Rectangle 108"/>
          <p:cNvSpPr/>
          <p:nvPr/>
        </p:nvSpPr>
        <p:spPr>
          <a:xfrm>
            <a:off x="7588183" y="6206921"/>
            <a:ext cx="1111757" cy="39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961364" y="2438375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6408205" y="2844486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56176" y="2437527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92080" y="2314417"/>
            <a:ext cx="724878" cy="24622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Skate Trail</a:t>
            </a:r>
            <a:endParaRPr lang="en-CA" sz="10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401524" y="1631747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848365" y="203785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7596336" y="1630899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36339" y="1425185"/>
            <a:ext cx="688009" cy="553998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Off-Site</a:t>
            </a:r>
          </a:p>
          <a:p>
            <a:r>
              <a:rPr lang="en-US" sz="1000" dirty="0"/>
              <a:t>Parking &amp;</a:t>
            </a:r>
          </a:p>
          <a:p>
            <a:r>
              <a:rPr lang="en-US" sz="1000" dirty="0"/>
              <a:t>MUP Link</a:t>
            </a:r>
            <a:endParaRPr lang="en-CA" sz="10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4665220" y="3192918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112061" y="3599029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860032" y="3192070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22" idx="3"/>
          </p:cNvCxnSpPr>
          <p:nvPr/>
        </p:nvCxnSpPr>
        <p:spPr>
          <a:xfrm flipV="1">
            <a:off x="2979626" y="2533720"/>
            <a:ext cx="123478" cy="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184656" y="3094727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3091568" y="2533720"/>
            <a:ext cx="129092" cy="57209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3233636" y="3379725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3269640" y="2566618"/>
            <a:ext cx="251998" cy="81310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712741" y="2358635"/>
            <a:ext cx="878767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Greenhouse</a:t>
            </a:r>
            <a:br>
              <a:rPr lang="en-US" sz="1000" dirty="0"/>
            </a:br>
            <a:r>
              <a:rPr lang="en-US" sz="1000" dirty="0"/>
              <a:t>Conservatory</a:t>
            </a:r>
            <a:endParaRPr lang="en-CA" sz="10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3521637" y="2566618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1768284" y="3056865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1369901" y="2344255"/>
            <a:ext cx="427899" cy="74687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15441" y="2060848"/>
            <a:ext cx="760196" cy="55399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Natural</a:t>
            </a:r>
          </a:p>
          <a:p>
            <a:r>
              <a:rPr lang="en-US" sz="1000" dirty="0"/>
              <a:t>Discovery</a:t>
            </a:r>
          </a:p>
          <a:p>
            <a:r>
              <a:rPr lang="en-US" sz="1000" dirty="0"/>
              <a:t>Playscape</a:t>
            </a:r>
            <a:endParaRPr lang="en-CA" sz="1000" dirty="0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1234319" y="2348880"/>
            <a:ext cx="123478" cy="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2962345" y="549923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1450976" y="5537613"/>
            <a:ext cx="1528650" cy="781442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66646" y="6103947"/>
            <a:ext cx="641522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38 space</a:t>
            </a:r>
          </a:p>
          <a:p>
            <a:r>
              <a:rPr lang="en-US" sz="1000" dirty="0"/>
              <a:t>parking</a:t>
            </a:r>
            <a:endParaRPr lang="en-CA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1253129" y="6323680"/>
            <a:ext cx="222574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3351976" y="5597077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74" name="Straight Connector 73"/>
          <p:cNvCxnSpPr/>
          <p:nvPr/>
        </p:nvCxnSpPr>
        <p:spPr>
          <a:xfrm flipV="1">
            <a:off x="2268660" y="5664488"/>
            <a:ext cx="1105193" cy="85462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674725" y="6322095"/>
            <a:ext cx="466794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Solar</a:t>
            </a:r>
          </a:p>
          <a:p>
            <a:r>
              <a:rPr lang="en-US" sz="1000" dirty="0"/>
              <a:t>Array</a:t>
            </a:r>
            <a:endParaRPr lang="en-CA" sz="1000" dirty="0"/>
          </a:p>
        </p:txBody>
      </p:sp>
      <p:cxnSp>
        <p:nvCxnSpPr>
          <p:cNvPr id="76" name="Straight Connector 75"/>
          <p:cNvCxnSpPr>
            <a:stCxn id="75" idx="3"/>
          </p:cNvCxnSpPr>
          <p:nvPr/>
        </p:nvCxnSpPr>
        <p:spPr>
          <a:xfrm flipV="1">
            <a:off x="2141519" y="6519110"/>
            <a:ext cx="127141" cy="304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2962345" y="4839922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80" name="Straight Connector 79"/>
          <p:cNvCxnSpPr/>
          <p:nvPr/>
        </p:nvCxnSpPr>
        <p:spPr>
          <a:xfrm flipV="1">
            <a:off x="1502609" y="4878298"/>
            <a:ext cx="1477017" cy="107015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270138" y="5939915"/>
            <a:ext cx="232471" cy="4134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/>
        </p:nvSpPr>
        <p:spPr>
          <a:xfrm>
            <a:off x="4175956" y="4424852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3712741" y="4471495"/>
            <a:ext cx="499219" cy="214948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53388" y="6425062"/>
            <a:ext cx="1016545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Rustic</a:t>
            </a:r>
            <a:br>
              <a:rPr lang="en-US" sz="1000" dirty="0"/>
            </a:br>
            <a:r>
              <a:rPr lang="en-US" sz="1000" dirty="0"/>
              <a:t>“amphitheatre”</a:t>
            </a:r>
            <a:endParaRPr lang="en-CA" sz="1000" dirty="0"/>
          </a:p>
        </p:txBody>
      </p:sp>
      <p:cxnSp>
        <p:nvCxnSpPr>
          <p:cNvPr id="97" name="Straight Connector 96"/>
          <p:cNvCxnSpPr/>
          <p:nvPr/>
        </p:nvCxnSpPr>
        <p:spPr>
          <a:xfrm>
            <a:off x="3526812" y="6620983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V="1">
            <a:off x="7059304" y="4576131"/>
            <a:ext cx="761858" cy="196184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6213242" y="6337919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Riverine Fountain</a:t>
            </a:r>
            <a:endParaRPr lang="en-CA" sz="1000" dirty="0"/>
          </a:p>
        </p:txBody>
      </p:sp>
      <p:cxnSp>
        <p:nvCxnSpPr>
          <p:cNvPr id="107" name="Straight Connector 106"/>
          <p:cNvCxnSpPr/>
          <p:nvPr/>
        </p:nvCxnSpPr>
        <p:spPr>
          <a:xfrm>
            <a:off x="6873375" y="65379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8029158" y="562156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3" name="TextBox 112"/>
          <p:cNvSpPr txBox="1"/>
          <p:nvPr/>
        </p:nvSpPr>
        <p:spPr>
          <a:xfrm>
            <a:off x="8448371" y="6338327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Beacon</a:t>
            </a:r>
            <a:br>
              <a:rPr lang="en-US" sz="1000" dirty="0"/>
            </a:br>
            <a:r>
              <a:rPr lang="en-US" sz="1000" dirty="0"/>
              <a:t>Art</a:t>
            </a:r>
            <a:endParaRPr lang="en-CA" sz="1000" dirty="0"/>
          </a:p>
        </p:txBody>
      </p:sp>
      <p:cxnSp>
        <p:nvCxnSpPr>
          <p:cNvPr id="116" name="Straight Connector 115"/>
          <p:cNvCxnSpPr/>
          <p:nvPr/>
        </p:nvCxnSpPr>
        <p:spPr>
          <a:xfrm>
            <a:off x="8255548" y="65379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Oval 121"/>
          <p:cNvSpPr/>
          <p:nvPr/>
        </p:nvSpPr>
        <p:spPr>
          <a:xfrm>
            <a:off x="6353989" y="3620936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4" name="TextBox 123"/>
          <p:cNvSpPr txBox="1"/>
          <p:nvPr/>
        </p:nvSpPr>
        <p:spPr>
          <a:xfrm>
            <a:off x="8130581" y="2437527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Walnut Grove</a:t>
            </a:r>
            <a:endParaRPr lang="en-CA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4769161" y="6337919"/>
            <a:ext cx="990977" cy="246221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Mulock House*</a:t>
            </a:r>
            <a:endParaRPr lang="en-CA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601395" y="1522330"/>
            <a:ext cx="12673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    Art Installation</a:t>
            </a:r>
          </a:p>
          <a:p>
            <a:r>
              <a:rPr lang="en-US" sz="1200" dirty="0"/>
              <a:t>*  Parallel project</a:t>
            </a:r>
            <a:endParaRPr lang="en-CA" sz="1200" dirty="0"/>
          </a:p>
        </p:txBody>
      </p:sp>
      <p:sp>
        <p:nvSpPr>
          <p:cNvPr id="139" name="Oval 138"/>
          <p:cNvSpPr/>
          <p:nvPr/>
        </p:nvSpPr>
        <p:spPr>
          <a:xfrm>
            <a:off x="683568" y="1625670"/>
            <a:ext cx="82173" cy="82173"/>
          </a:xfrm>
          <a:prstGeom prst="ellipse">
            <a:avLst/>
          </a:prstGeom>
          <a:solidFill>
            <a:srgbClr val="E56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7940311" y="1411561"/>
            <a:ext cx="719819" cy="780663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7882670" y="1444714"/>
            <a:ext cx="1117614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Off-Site Parking – </a:t>
            </a:r>
          </a:p>
          <a:p>
            <a:r>
              <a:rPr lang="en-US" sz="1000" dirty="0"/>
              <a:t>200+ spaces*</a:t>
            </a:r>
            <a:endParaRPr lang="en-CA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105A9B-06E8-3665-0008-3E24CA2B1059}"/>
              </a:ext>
            </a:extLst>
          </p:cNvPr>
          <p:cNvSpPr txBox="1"/>
          <p:nvPr/>
        </p:nvSpPr>
        <p:spPr>
          <a:xfrm>
            <a:off x="272567" y="561164"/>
            <a:ext cx="8598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highlight>
                  <a:srgbClr val="B4D636"/>
                </a:highlight>
              </a:rPr>
              <a:t>RFP 2023-117</a:t>
            </a:r>
            <a:r>
              <a:rPr lang="en-US" i="1" dirty="0"/>
              <a:t> Prequalified General Contractors for Mulock Park &amp; Buildings and</a:t>
            </a:r>
          </a:p>
          <a:p>
            <a:r>
              <a:rPr lang="en-US" i="1" dirty="0">
                <a:highlight>
                  <a:srgbClr val="00FFFF"/>
                </a:highlight>
              </a:rPr>
              <a:t>RFP 2024-086</a:t>
            </a:r>
            <a:r>
              <a:rPr lang="en-US" i="1" dirty="0"/>
              <a:t> Mulock House Adaptive Re-use </a:t>
            </a:r>
            <a:r>
              <a:rPr lang="en-US" i="1" u="sng" dirty="0"/>
              <a:t>Concurrently</a:t>
            </a:r>
            <a:endParaRPr lang="en-US" i="1" dirty="0"/>
          </a:p>
          <a:p>
            <a:r>
              <a:rPr lang="en-US" i="1" dirty="0"/>
              <a:t>Approximately October 2024 through September 2025</a:t>
            </a:r>
            <a:endParaRPr lang="en-CA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20095" y="2410610"/>
            <a:ext cx="859531" cy="24622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Artist Studio</a:t>
            </a:r>
            <a:endParaRPr lang="en-CA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3760227" y="2992015"/>
            <a:ext cx="933269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Skate Pavillion</a:t>
            </a:r>
            <a:br>
              <a:rPr lang="en-US" sz="1000" dirty="0"/>
            </a:br>
            <a:r>
              <a:rPr lang="en-US" sz="1000" dirty="0"/>
              <a:t>&amp; Wet Plaza</a:t>
            </a:r>
            <a:endParaRPr lang="en-CA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9DA050-C345-656B-6ACC-EC416DCCB90B}"/>
              </a:ext>
            </a:extLst>
          </p:cNvPr>
          <p:cNvSpPr txBox="1"/>
          <p:nvPr/>
        </p:nvSpPr>
        <p:spPr>
          <a:xfrm>
            <a:off x="272568" y="32055"/>
            <a:ext cx="7076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Fig. 4 Conceptual Phase 4 Separation</a:t>
            </a:r>
            <a:endParaRPr lang="en-CA" sz="3600" dirty="0"/>
          </a:p>
        </p:txBody>
      </p:sp>
      <p:sp>
        <p:nvSpPr>
          <p:cNvPr id="81" name="TextBox 80"/>
          <p:cNvSpPr txBox="1"/>
          <p:nvPr/>
        </p:nvSpPr>
        <p:spPr>
          <a:xfrm>
            <a:off x="660854" y="5816805"/>
            <a:ext cx="631625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Firepit</a:t>
            </a:r>
            <a:endParaRPr lang="en-CA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7937758" y="26371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6425998" y="2632751"/>
            <a:ext cx="1511760" cy="99792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stCxn id="133" idx="0"/>
            <a:endCxn id="134" idx="4"/>
          </p:cNvCxnSpPr>
          <p:nvPr/>
        </p:nvCxnSpPr>
        <p:spPr>
          <a:xfrm flipH="1" flipV="1">
            <a:off x="5136427" y="4477560"/>
            <a:ext cx="128223" cy="186035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7785158" y="452948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4" name="Oval 133"/>
          <p:cNvSpPr/>
          <p:nvPr/>
        </p:nvSpPr>
        <p:spPr>
          <a:xfrm>
            <a:off x="5100423" y="4414263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C26FF6-C3E6-5D24-D798-62D515E5B110}"/>
              </a:ext>
            </a:extLst>
          </p:cNvPr>
          <p:cNvSpPr txBox="1"/>
          <p:nvPr/>
        </p:nvSpPr>
        <p:spPr>
          <a:xfrm>
            <a:off x="8248180" y="3157272"/>
            <a:ext cx="773740" cy="307777"/>
          </a:xfrm>
          <a:prstGeom prst="rect">
            <a:avLst/>
          </a:prstGeom>
          <a:solidFill>
            <a:srgbClr val="B4D636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Gate 1</a:t>
            </a:r>
            <a:endParaRPr lang="en-CA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7ACEAD-8985-F625-E275-5CCBF77EF5CE}"/>
              </a:ext>
            </a:extLst>
          </p:cNvPr>
          <p:cNvSpPr txBox="1"/>
          <p:nvPr/>
        </p:nvSpPr>
        <p:spPr>
          <a:xfrm rot="16200000">
            <a:off x="2536111" y="5877822"/>
            <a:ext cx="773740" cy="307777"/>
          </a:xfrm>
          <a:prstGeom prst="rect">
            <a:avLst/>
          </a:prstGeom>
          <a:solidFill>
            <a:srgbClr val="B4D636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Gate 3</a:t>
            </a:r>
            <a:endParaRPr lang="en-CA" sz="1400" dirty="0"/>
          </a:p>
        </p:txBody>
      </p:sp>
      <p:cxnSp>
        <p:nvCxnSpPr>
          <p:cNvPr id="112" name="Straight Connector 111"/>
          <p:cNvCxnSpPr>
            <a:endCxn id="111" idx="4"/>
          </p:cNvCxnSpPr>
          <p:nvPr/>
        </p:nvCxnSpPr>
        <p:spPr>
          <a:xfrm flipH="1" flipV="1">
            <a:off x="8065162" y="5684865"/>
            <a:ext cx="187219" cy="864225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2765138-4E03-6D86-4EE5-B32D7B16A389}"/>
              </a:ext>
            </a:extLst>
          </p:cNvPr>
          <p:cNvCxnSpPr>
            <a:cxnSpLocks/>
            <a:stCxn id="10" idx="10"/>
          </p:cNvCxnSpPr>
          <p:nvPr/>
        </p:nvCxnSpPr>
        <p:spPr>
          <a:xfrm flipV="1">
            <a:off x="7768206" y="1764349"/>
            <a:ext cx="487342" cy="509068"/>
          </a:xfrm>
          <a:prstGeom prst="line">
            <a:avLst/>
          </a:prstGeom>
          <a:ln w="44450">
            <a:solidFill>
              <a:srgbClr val="B4D63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0AB0598-696E-B6EB-3D70-40145BD4287A}"/>
              </a:ext>
            </a:extLst>
          </p:cNvPr>
          <p:cNvSpPr txBox="1"/>
          <p:nvPr/>
        </p:nvSpPr>
        <p:spPr>
          <a:xfrm rot="16200000">
            <a:off x="3587588" y="5854230"/>
            <a:ext cx="773740" cy="307777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Gate 2</a:t>
            </a:r>
            <a:endParaRPr lang="en-CA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979B47-DD91-359D-131D-BDFDC6A84E89}"/>
              </a:ext>
            </a:extLst>
          </p:cNvPr>
          <p:cNvSpPr txBox="1"/>
          <p:nvPr/>
        </p:nvSpPr>
        <p:spPr>
          <a:xfrm>
            <a:off x="1261996" y="4002370"/>
            <a:ext cx="2541274" cy="55399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1000" b="1" dirty="0"/>
              <a:t>10 m Buffer Zone:</a:t>
            </a:r>
            <a:br>
              <a:rPr lang="en-US" sz="1000" b="1" dirty="0"/>
            </a:br>
            <a:r>
              <a:rPr lang="en-US" sz="1000" b="1" dirty="0"/>
              <a:t>Construction Activity Prohibited</a:t>
            </a:r>
          </a:p>
          <a:p>
            <a:r>
              <a:rPr lang="en-US" sz="1000" dirty="0"/>
              <a:t>RFP 2023-117 to maintain outer snow fence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542290E-9251-A21A-F896-0F31258AF680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3803270" y="4279369"/>
            <a:ext cx="65015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DD19D30-60FF-8377-FD26-D9441490F48E}"/>
              </a:ext>
            </a:extLst>
          </p:cNvPr>
          <p:cNvSpPr/>
          <p:nvPr/>
        </p:nvSpPr>
        <p:spPr>
          <a:xfrm>
            <a:off x="3850251" y="4069693"/>
            <a:ext cx="1694576" cy="1761688"/>
          </a:xfrm>
          <a:custGeom>
            <a:avLst/>
            <a:gdLst>
              <a:gd name="connsiteX0" fmla="*/ 1568741 w 1694576"/>
              <a:gd name="connsiteY0" fmla="*/ 1753299 h 1761688"/>
              <a:gd name="connsiteX1" fmla="*/ 1568741 w 1694576"/>
              <a:gd name="connsiteY1" fmla="*/ 1585519 h 1761688"/>
              <a:gd name="connsiteX2" fmla="*/ 1610686 w 1694576"/>
              <a:gd name="connsiteY2" fmla="*/ 746620 h 1761688"/>
              <a:gd name="connsiteX3" fmla="*/ 1694576 w 1694576"/>
              <a:gd name="connsiteY3" fmla="*/ 16778 h 1761688"/>
              <a:gd name="connsiteX4" fmla="*/ 671119 w 1694576"/>
              <a:gd name="connsiteY4" fmla="*/ 0 h 1761688"/>
              <a:gd name="connsiteX5" fmla="*/ 805343 w 1694576"/>
              <a:gd name="connsiteY5" fmla="*/ 654341 h 1761688"/>
              <a:gd name="connsiteX6" fmla="*/ 662730 w 1694576"/>
              <a:gd name="connsiteY6" fmla="*/ 1057012 h 1761688"/>
              <a:gd name="connsiteX7" fmla="*/ 209725 w 1694576"/>
              <a:gd name="connsiteY7" fmla="*/ 1132513 h 1761688"/>
              <a:gd name="connsiteX8" fmla="*/ 67112 w 1694576"/>
              <a:gd name="connsiteY8" fmla="*/ 1258348 h 1761688"/>
              <a:gd name="connsiteX9" fmla="*/ 25167 w 1694576"/>
              <a:gd name="connsiteY9" fmla="*/ 1333849 h 1761688"/>
              <a:gd name="connsiteX10" fmla="*/ 0 w 1694576"/>
              <a:gd name="connsiteY10" fmla="*/ 1577130 h 1761688"/>
              <a:gd name="connsiteX11" fmla="*/ 0 w 1694576"/>
              <a:gd name="connsiteY11" fmla="*/ 1761688 h 1761688"/>
              <a:gd name="connsiteX12" fmla="*/ 1568741 w 1694576"/>
              <a:gd name="connsiteY12" fmla="*/ 1753299 h 176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4576" h="1761688">
                <a:moveTo>
                  <a:pt x="1568741" y="1753299"/>
                </a:moveTo>
                <a:lnTo>
                  <a:pt x="1568741" y="1585519"/>
                </a:lnTo>
                <a:lnTo>
                  <a:pt x="1610686" y="746620"/>
                </a:lnTo>
                <a:lnTo>
                  <a:pt x="1694576" y="16778"/>
                </a:lnTo>
                <a:lnTo>
                  <a:pt x="671119" y="0"/>
                </a:lnTo>
                <a:lnTo>
                  <a:pt x="805343" y="654341"/>
                </a:lnTo>
                <a:lnTo>
                  <a:pt x="662730" y="1057012"/>
                </a:lnTo>
                <a:lnTo>
                  <a:pt x="209725" y="1132513"/>
                </a:lnTo>
                <a:lnTo>
                  <a:pt x="67112" y="1258348"/>
                </a:lnTo>
                <a:lnTo>
                  <a:pt x="25167" y="1333849"/>
                </a:lnTo>
                <a:lnTo>
                  <a:pt x="0" y="1577130"/>
                </a:lnTo>
                <a:lnTo>
                  <a:pt x="0" y="1761688"/>
                </a:lnTo>
                <a:lnTo>
                  <a:pt x="1568741" y="1753299"/>
                </a:lnTo>
                <a:close/>
              </a:path>
            </a:pathLst>
          </a:cu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34ADF95-B270-A5CD-BE4D-745AFF38381E}"/>
              </a:ext>
            </a:extLst>
          </p:cNvPr>
          <p:cNvSpPr/>
          <p:nvPr/>
        </p:nvSpPr>
        <p:spPr>
          <a:xfrm>
            <a:off x="3758268" y="3934437"/>
            <a:ext cx="1921079" cy="1904301"/>
          </a:xfrm>
          <a:custGeom>
            <a:avLst/>
            <a:gdLst>
              <a:gd name="connsiteX0" fmla="*/ 1677798 w 1921079"/>
              <a:gd name="connsiteY0" fmla="*/ 1887523 h 1904301"/>
              <a:gd name="connsiteX1" fmla="*/ 1728132 w 1921079"/>
              <a:gd name="connsiteY1" fmla="*/ 864066 h 1904301"/>
              <a:gd name="connsiteX2" fmla="*/ 1812022 w 1921079"/>
              <a:gd name="connsiteY2" fmla="*/ 125835 h 1904301"/>
              <a:gd name="connsiteX3" fmla="*/ 746620 w 1921079"/>
              <a:gd name="connsiteY3" fmla="*/ 117446 h 1904301"/>
              <a:gd name="connsiteX4" fmla="*/ 880844 w 1921079"/>
              <a:gd name="connsiteY4" fmla="*/ 780176 h 1904301"/>
              <a:gd name="connsiteX5" fmla="*/ 755009 w 1921079"/>
              <a:gd name="connsiteY5" fmla="*/ 1174458 h 1904301"/>
              <a:gd name="connsiteX6" fmla="*/ 285226 w 1921079"/>
              <a:gd name="connsiteY6" fmla="*/ 1258348 h 1904301"/>
              <a:gd name="connsiteX7" fmla="*/ 125835 w 1921079"/>
              <a:gd name="connsiteY7" fmla="*/ 1417739 h 1904301"/>
              <a:gd name="connsiteX8" fmla="*/ 83890 w 1921079"/>
              <a:gd name="connsiteY8" fmla="*/ 1459684 h 1904301"/>
              <a:gd name="connsiteX9" fmla="*/ 83890 w 1921079"/>
              <a:gd name="connsiteY9" fmla="*/ 1694576 h 1904301"/>
              <a:gd name="connsiteX10" fmla="*/ 83890 w 1921079"/>
              <a:gd name="connsiteY10" fmla="*/ 1904301 h 1904301"/>
              <a:gd name="connsiteX11" fmla="*/ 0 w 1921079"/>
              <a:gd name="connsiteY11" fmla="*/ 1904301 h 1904301"/>
              <a:gd name="connsiteX12" fmla="*/ 0 w 1921079"/>
              <a:gd name="connsiteY12" fmla="*/ 1451295 h 1904301"/>
              <a:gd name="connsiteX13" fmla="*/ 83890 w 1921079"/>
              <a:gd name="connsiteY13" fmla="*/ 1325460 h 1904301"/>
              <a:gd name="connsiteX14" fmla="*/ 176169 w 1921079"/>
              <a:gd name="connsiteY14" fmla="*/ 1249959 h 1904301"/>
              <a:gd name="connsiteX15" fmla="*/ 310393 w 1921079"/>
              <a:gd name="connsiteY15" fmla="*/ 1182847 h 1904301"/>
              <a:gd name="connsiteX16" fmla="*/ 704675 w 1921079"/>
              <a:gd name="connsiteY16" fmla="*/ 1107346 h 1904301"/>
              <a:gd name="connsiteX17" fmla="*/ 822121 w 1921079"/>
              <a:gd name="connsiteY17" fmla="*/ 788565 h 1904301"/>
              <a:gd name="connsiteX18" fmla="*/ 654341 w 1921079"/>
              <a:gd name="connsiteY18" fmla="*/ 58723 h 1904301"/>
              <a:gd name="connsiteX19" fmla="*/ 645952 w 1921079"/>
              <a:gd name="connsiteY19" fmla="*/ 0 h 1904301"/>
              <a:gd name="connsiteX20" fmla="*/ 1317071 w 1921079"/>
              <a:gd name="connsiteY20" fmla="*/ 25167 h 1904301"/>
              <a:gd name="connsiteX21" fmla="*/ 1359016 w 1921079"/>
              <a:gd name="connsiteY21" fmla="*/ 50334 h 1904301"/>
              <a:gd name="connsiteX22" fmla="*/ 1518407 w 1921079"/>
              <a:gd name="connsiteY22" fmla="*/ 83890 h 1904301"/>
              <a:gd name="connsiteX23" fmla="*/ 1585519 w 1921079"/>
              <a:gd name="connsiteY23" fmla="*/ 58723 h 1904301"/>
              <a:gd name="connsiteX24" fmla="*/ 1635853 w 1921079"/>
              <a:gd name="connsiteY24" fmla="*/ 25167 h 1904301"/>
              <a:gd name="connsiteX25" fmla="*/ 1921079 w 1921079"/>
              <a:gd name="connsiteY25" fmla="*/ 16778 h 1904301"/>
              <a:gd name="connsiteX26" fmla="*/ 1803633 w 1921079"/>
              <a:gd name="connsiteY26" fmla="*/ 813732 h 1904301"/>
              <a:gd name="connsiteX27" fmla="*/ 1761688 w 1921079"/>
              <a:gd name="connsiteY27" fmla="*/ 1895912 h 1904301"/>
              <a:gd name="connsiteX28" fmla="*/ 1677798 w 1921079"/>
              <a:gd name="connsiteY28" fmla="*/ 1887523 h 190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21079" h="1904301">
                <a:moveTo>
                  <a:pt x="1677798" y="1887523"/>
                </a:moveTo>
                <a:lnTo>
                  <a:pt x="1728132" y="864066"/>
                </a:lnTo>
                <a:lnTo>
                  <a:pt x="1812022" y="125835"/>
                </a:lnTo>
                <a:lnTo>
                  <a:pt x="746620" y="117446"/>
                </a:lnTo>
                <a:lnTo>
                  <a:pt x="880844" y="780176"/>
                </a:lnTo>
                <a:lnTo>
                  <a:pt x="755009" y="1174458"/>
                </a:lnTo>
                <a:lnTo>
                  <a:pt x="285226" y="1258348"/>
                </a:lnTo>
                <a:lnTo>
                  <a:pt x="125835" y="1417739"/>
                </a:lnTo>
                <a:lnTo>
                  <a:pt x="83890" y="1459684"/>
                </a:lnTo>
                <a:lnTo>
                  <a:pt x="83890" y="1694576"/>
                </a:lnTo>
                <a:lnTo>
                  <a:pt x="83890" y="1904301"/>
                </a:lnTo>
                <a:lnTo>
                  <a:pt x="0" y="1904301"/>
                </a:lnTo>
                <a:lnTo>
                  <a:pt x="0" y="1451295"/>
                </a:lnTo>
                <a:lnTo>
                  <a:pt x="83890" y="1325460"/>
                </a:lnTo>
                <a:lnTo>
                  <a:pt x="176169" y="1249959"/>
                </a:lnTo>
                <a:lnTo>
                  <a:pt x="310393" y="1182847"/>
                </a:lnTo>
                <a:lnTo>
                  <a:pt x="704675" y="1107346"/>
                </a:lnTo>
                <a:lnTo>
                  <a:pt x="822121" y="788565"/>
                </a:lnTo>
                <a:lnTo>
                  <a:pt x="654341" y="58723"/>
                </a:lnTo>
                <a:lnTo>
                  <a:pt x="645952" y="0"/>
                </a:lnTo>
                <a:lnTo>
                  <a:pt x="1317071" y="25167"/>
                </a:lnTo>
                <a:lnTo>
                  <a:pt x="1359016" y="50334"/>
                </a:lnTo>
                <a:lnTo>
                  <a:pt x="1518407" y="83890"/>
                </a:lnTo>
                <a:lnTo>
                  <a:pt x="1585519" y="58723"/>
                </a:lnTo>
                <a:lnTo>
                  <a:pt x="1635853" y="25167"/>
                </a:lnTo>
                <a:lnTo>
                  <a:pt x="1921079" y="16778"/>
                </a:lnTo>
                <a:lnTo>
                  <a:pt x="1803633" y="813732"/>
                </a:lnTo>
                <a:lnTo>
                  <a:pt x="1761688" y="1895912"/>
                </a:lnTo>
                <a:lnTo>
                  <a:pt x="1677798" y="1887523"/>
                </a:lnTo>
                <a:close/>
              </a:path>
            </a:pathLst>
          </a:custGeom>
          <a:pattFill prst="wdUpDiag">
            <a:fgClr>
              <a:srgbClr val="FF0000"/>
            </a:fgClr>
            <a:bgClr>
              <a:schemeClr val="bg1"/>
            </a:bgClr>
          </a:patt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5451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568" y="1417638"/>
            <a:ext cx="8598863" cy="4824536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E5A50DC-6633-3068-66EE-897A8D8F4A62}"/>
              </a:ext>
            </a:extLst>
          </p:cNvPr>
          <p:cNvSpPr/>
          <p:nvPr/>
        </p:nvSpPr>
        <p:spPr>
          <a:xfrm>
            <a:off x="761314" y="1764349"/>
            <a:ext cx="7835318" cy="4085439"/>
          </a:xfrm>
          <a:custGeom>
            <a:avLst/>
            <a:gdLst>
              <a:gd name="connsiteX0" fmla="*/ 578841 w 7835318"/>
              <a:gd name="connsiteY0" fmla="*/ 847288 h 4085439"/>
              <a:gd name="connsiteX1" fmla="*/ 1585519 w 7835318"/>
              <a:gd name="connsiteY1" fmla="*/ 604007 h 4085439"/>
              <a:gd name="connsiteX2" fmla="*/ 1568741 w 7835318"/>
              <a:gd name="connsiteY2" fmla="*/ 1350628 h 4085439"/>
              <a:gd name="connsiteX3" fmla="*/ 2189527 w 7835318"/>
              <a:gd name="connsiteY3" fmla="*/ 1258349 h 4085439"/>
              <a:gd name="connsiteX4" fmla="*/ 5025006 w 7835318"/>
              <a:gd name="connsiteY4" fmla="*/ 1350628 h 4085439"/>
              <a:gd name="connsiteX5" fmla="*/ 5310231 w 7835318"/>
              <a:gd name="connsiteY5" fmla="*/ 1040235 h 4085439"/>
              <a:gd name="connsiteX6" fmla="*/ 5696125 w 7835318"/>
              <a:gd name="connsiteY6" fmla="*/ 1065402 h 4085439"/>
              <a:gd name="connsiteX7" fmla="*/ 5662569 w 7835318"/>
              <a:gd name="connsiteY7" fmla="*/ 209725 h 4085439"/>
              <a:gd name="connsiteX8" fmla="*/ 6174297 w 7835318"/>
              <a:gd name="connsiteY8" fmla="*/ 218114 h 4085439"/>
              <a:gd name="connsiteX9" fmla="*/ 6920918 w 7835318"/>
              <a:gd name="connsiteY9" fmla="*/ 419450 h 4085439"/>
              <a:gd name="connsiteX10" fmla="*/ 6971252 w 7835318"/>
              <a:gd name="connsiteY10" fmla="*/ 453006 h 4085439"/>
              <a:gd name="connsiteX11" fmla="*/ 7499758 w 7835318"/>
              <a:gd name="connsiteY11" fmla="*/ 0 h 4085439"/>
              <a:gd name="connsiteX12" fmla="*/ 7499758 w 7835318"/>
              <a:gd name="connsiteY12" fmla="*/ 0 h 4085439"/>
              <a:gd name="connsiteX13" fmla="*/ 6996419 w 7835318"/>
              <a:gd name="connsiteY13" fmla="*/ 494951 h 4085439"/>
              <a:gd name="connsiteX14" fmla="*/ 7029974 w 7835318"/>
              <a:gd name="connsiteY14" fmla="*/ 1350628 h 4085439"/>
              <a:gd name="connsiteX15" fmla="*/ 7835318 w 7835318"/>
              <a:gd name="connsiteY15" fmla="*/ 1384184 h 4085439"/>
              <a:gd name="connsiteX16" fmla="*/ 7449424 w 7835318"/>
              <a:gd name="connsiteY16" fmla="*/ 3833769 h 4085439"/>
              <a:gd name="connsiteX17" fmla="*/ 7399090 w 7835318"/>
              <a:gd name="connsiteY17" fmla="*/ 4018327 h 4085439"/>
              <a:gd name="connsiteX18" fmla="*/ 7248088 w 7835318"/>
              <a:gd name="connsiteY18" fmla="*/ 4043494 h 4085439"/>
              <a:gd name="connsiteX19" fmla="*/ 318782 w 7835318"/>
              <a:gd name="connsiteY19" fmla="*/ 4085439 h 4085439"/>
              <a:gd name="connsiteX20" fmla="*/ 276837 w 7835318"/>
              <a:gd name="connsiteY20" fmla="*/ 4001549 h 4085439"/>
              <a:gd name="connsiteX21" fmla="*/ 125835 w 7835318"/>
              <a:gd name="connsiteY21" fmla="*/ 4001549 h 4085439"/>
              <a:gd name="connsiteX22" fmla="*/ 142613 w 7835318"/>
              <a:gd name="connsiteY22" fmla="*/ 3808602 h 4085439"/>
              <a:gd name="connsiteX23" fmla="*/ 0 w 7835318"/>
              <a:gd name="connsiteY23" fmla="*/ 3707934 h 4085439"/>
              <a:gd name="connsiteX24" fmla="*/ 134224 w 7835318"/>
              <a:gd name="connsiteY24" fmla="*/ 3607266 h 4085439"/>
              <a:gd name="connsiteX25" fmla="*/ 218114 w 7835318"/>
              <a:gd name="connsiteY25" fmla="*/ 3447875 h 4085439"/>
              <a:gd name="connsiteX26" fmla="*/ 226503 w 7835318"/>
              <a:gd name="connsiteY26" fmla="*/ 3347207 h 4085439"/>
              <a:gd name="connsiteX27" fmla="*/ 142613 w 7835318"/>
              <a:gd name="connsiteY27" fmla="*/ 3254929 h 4085439"/>
              <a:gd name="connsiteX28" fmla="*/ 75501 w 7835318"/>
              <a:gd name="connsiteY28" fmla="*/ 3187817 h 4085439"/>
              <a:gd name="connsiteX29" fmla="*/ 176169 w 7835318"/>
              <a:gd name="connsiteY29" fmla="*/ 3103927 h 4085439"/>
              <a:gd name="connsiteX30" fmla="*/ 604008 w 7835318"/>
              <a:gd name="connsiteY30" fmla="*/ 3095538 h 4085439"/>
              <a:gd name="connsiteX31" fmla="*/ 578841 w 7835318"/>
              <a:gd name="connsiteY31" fmla="*/ 847288 h 40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835318" h="4085439">
                <a:moveTo>
                  <a:pt x="578841" y="847288"/>
                </a:moveTo>
                <a:lnTo>
                  <a:pt x="1585519" y="604007"/>
                </a:lnTo>
                <a:lnTo>
                  <a:pt x="1568741" y="1350628"/>
                </a:lnTo>
                <a:lnTo>
                  <a:pt x="2189527" y="1258349"/>
                </a:lnTo>
                <a:lnTo>
                  <a:pt x="5025006" y="1350628"/>
                </a:lnTo>
                <a:lnTo>
                  <a:pt x="5310231" y="1040235"/>
                </a:lnTo>
                <a:lnTo>
                  <a:pt x="5696125" y="1065402"/>
                </a:lnTo>
                <a:lnTo>
                  <a:pt x="5662569" y="209725"/>
                </a:lnTo>
                <a:lnTo>
                  <a:pt x="6174297" y="218114"/>
                </a:lnTo>
                <a:lnTo>
                  <a:pt x="6920918" y="419450"/>
                </a:lnTo>
                <a:lnTo>
                  <a:pt x="6971252" y="453006"/>
                </a:lnTo>
                <a:lnTo>
                  <a:pt x="7499758" y="0"/>
                </a:lnTo>
                <a:lnTo>
                  <a:pt x="7499758" y="0"/>
                </a:lnTo>
                <a:lnTo>
                  <a:pt x="6996419" y="494951"/>
                </a:lnTo>
                <a:lnTo>
                  <a:pt x="7029974" y="1350628"/>
                </a:lnTo>
                <a:lnTo>
                  <a:pt x="7835318" y="1384184"/>
                </a:lnTo>
                <a:lnTo>
                  <a:pt x="7449424" y="3833769"/>
                </a:lnTo>
                <a:lnTo>
                  <a:pt x="7399090" y="4018327"/>
                </a:lnTo>
                <a:lnTo>
                  <a:pt x="7248088" y="4043494"/>
                </a:lnTo>
                <a:lnTo>
                  <a:pt x="318782" y="4085439"/>
                </a:lnTo>
                <a:lnTo>
                  <a:pt x="276837" y="4001549"/>
                </a:lnTo>
                <a:lnTo>
                  <a:pt x="125835" y="4001549"/>
                </a:lnTo>
                <a:lnTo>
                  <a:pt x="142613" y="3808602"/>
                </a:lnTo>
                <a:lnTo>
                  <a:pt x="0" y="3707934"/>
                </a:lnTo>
                <a:lnTo>
                  <a:pt x="134224" y="3607266"/>
                </a:lnTo>
                <a:lnTo>
                  <a:pt x="218114" y="3447875"/>
                </a:lnTo>
                <a:lnTo>
                  <a:pt x="226503" y="3347207"/>
                </a:lnTo>
                <a:lnTo>
                  <a:pt x="142613" y="3254929"/>
                </a:lnTo>
                <a:lnTo>
                  <a:pt x="75501" y="3187817"/>
                </a:lnTo>
                <a:lnTo>
                  <a:pt x="176169" y="3103927"/>
                </a:lnTo>
                <a:lnTo>
                  <a:pt x="604008" y="3095538"/>
                </a:lnTo>
                <a:lnTo>
                  <a:pt x="578841" y="847288"/>
                </a:lnTo>
                <a:close/>
              </a:path>
            </a:pathLst>
          </a:cu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3585EC8-E18B-8E14-0E88-9D57082E723F}"/>
              </a:ext>
            </a:extLst>
          </p:cNvPr>
          <p:cNvSpPr/>
          <p:nvPr/>
        </p:nvSpPr>
        <p:spPr>
          <a:xfrm>
            <a:off x="796954" y="1963024"/>
            <a:ext cx="7776595" cy="3875714"/>
          </a:xfrm>
          <a:custGeom>
            <a:avLst/>
            <a:gdLst>
              <a:gd name="connsiteX0" fmla="*/ 536896 w 7776595"/>
              <a:gd name="connsiteY0" fmla="*/ 637563 h 3875714"/>
              <a:gd name="connsiteX1" fmla="*/ 1551963 w 7776595"/>
              <a:gd name="connsiteY1" fmla="*/ 394282 h 3875714"/>
              <a:gd name="connsiteX2" fmla="*/ 1526796 w 7776595"/>
              <a:gd name="connsiteY2" fmla="*/ 1174459 h 3875714"/>
              <a:gd name="connsiteX3" fmla="*/ 2172749 w 7776595"/>
              <a:gd name="connsiteY3" fmla="*/ 1065402 h 3875714"/>
              <a:gd name="connsiteX4" fmla="*/ 4999839 w 7776595"/>
              <a:gd name="connsiteY4" fmla="*/ 1166070 h 3875714"/>
              <a:gd name="connsiteX5" fmla="*/ 5285064 w 7776595"/>
              <a:gd name="connsiteY5" fmla="*/ 880844 h 3875714"/>
              <a:gd name="connsiteX6" fmla="*/ 5670958 w 7776595"/>
              <a:gd name="connsiteY6" fmla="*/ 847288 h 3875714"/>
              <a:gd name="connsiteX7" fmla="*/ 5670958 w 7776595"/>
              <a:gd name="connsiteY7" fmla="*/ 0 h 3875714"/>
              <a:gd name="connsiteX8" fmla="*/ 6165908 w 7776595"/>
              <a:gd name="connsiteY8" fmla="*/ 8389 h 3875714"/>
              <a:gd name="connsiteX9" fmla="*/ 6904140 w 7776595"/>
              <a:gd name="connsiteY9" fmla="*/ 243281 h 3875714"/>
              <a:gd name="connsiteX10" fmla="*/ 6971252 w 7776595"/>
              <a:gd name="connsiteY10" fmla="*/ 310393 h 3875714"/>
              <a:gd name="connsiteX11" fmla="*/ 7013196 w 7776595"/>
              <a:gd name="connsiteY11" fmla="*/ 1124125 h 3875714"/>
              <a:gd name="connsiteX12" fmla="*/ 7776595 w 7776595"/>
              <a:gd name="connsiteY12" fmla="*/ 1182848 h 3875714"/>
              <a:gd name="connsiteX13" fmla="*/ 7348756 w 7776595"/>
              <a:gd name="connsiteY13" fmla="*/ 3816991 h 3875714"/>
              <a:gd name="connsiteX14" fmla="*/ 7248088 w 7776595"/>
              <a:gd name="connsiteY14" fmla="*/ 3850547 h 3875714"/>
              <a:gd name="connsiteX15" fmla="*/ 310393 w 7776595"/>
              <a:gd name="connsiteY15" fmla="*/ 3875714 h 3875714"/>
              <a:gd name="connsiteX16" fmla="*/ 243281 w 7776595"/>
              <a:gd name="connsiteY16" fmla="*/ 3825380 h 3875714"/>
              <a:gd name="connsiteX17" fmla="*/ 75501 w 7776595"/>
              <a:gd name="connsiteY17" fmla="*/ 3800213 h 3875714"/>
              <a:gd name="connsiteX18" fmla="*/ 117446 w 7776595"/>
              <a:gd name="connsiteY18" fmla="*/ 3649211 h 3875714"/>
              <a:gd name="connsiteX19" fmla="*/ 0 w 7776595"/>
              <a:gd name="connsiteY19" fmla="*/ 3506598 h 3875714"/>
              <a:gd name="connsiteX20" fmla="*/ 100668 w 7776595"/>
              <a:gd name="connsiteY20" fmla="*/ 3380763 h 3875714"/>
              <a:gd name="connsiteX21" fmla="*/ 209725 w 7776595"/>
              <a:gd name="connsiteY21" fmla="*/ 3154260 h 3875714"/>
              <a:gd name="connsiteX22" fmla="*/ 33556 w 7776595"/>
              <a:gd name="connsiteY22" fmla="*/ 2952925 h 3875714"/>
              <a:gd name="connsiteX23" fmla="*/ 142613 w 7776595"/>
              <a:gd name="connsiteY23" fmla="*/ 2919369 h 3875714"/>
              <a:gd name="connsiteX24" fmla="*/ 553674 w 7776595"/>
              <a:gd name="connsiteY24" fmla="*/ 2902591 h 3875714"/>
              <a:gd name="connsiteX25" fmla="*/ 536896 w 7776595"/>
              <a:gd name="connsiteY25" fmla="*/ 637563 h 387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76595" h="3875714">
                <a:moveTo>
                  <a:pt x="536896" y="637563"/>
                </a:moveTo>
                <a:lnTo>
                  <a:pt x="1551963" y="394282"/>
                </a:lnTo>
                <a:lnTo>
                  <a:pt x="1526796" y="1174459"/>
                </a:lnTo>
                <a:lnTo>
                  <a:pt x="2172749" y="1065402"/>
                </a:lnTo>
                <a:lnTo>
                  <a:pt x="4999839" y="1166070"/>
                </a:lnTo>
                <a:lnTo>
                  <a:pt x="5285064" y="880844"/>
                </a:lnTo>
                <a:lnTo>
                  <a:pt x="5670958" y="847288"/>
                </a:lnTo>
                <a:lnTo>
                  <a:pt x="5670958" y="0"/>
                </a:lnTo>
                <a:lnTo>
                  <a:pt x="6165908" y="8389"/>
                </a:lnTo>
                <a:lnTo>
                  <a:pt x="6904140" y="243281"/>
                </a:lnTo>
                <a:lnTo>
                  <a:pt x="6971252" y="310393"/>
                </a:lnTo>
                <a:lnTo>
                  <a:pt x="7013196" y="1124125"/>
                </a:lnTo>
                <a:lnTo>
                  <a:pt x="7776595" y="1182848"/>
                </a:lnTo>
                <a:lnTo>
                  <a:pt x="7348756" y="3816991"/>
                </a:lnTo>
                <a:lnTo>
                  <a:pt x="7248088" y="3850547"/>
                </a:lnTo>
                <a:lnTo>
                  <a:pt x="310393" y="3875714"/>
                </a:lnTo>
                <a:lnTo>
                  <a:pt x="243281" y="3825380"/>
                </a:lnTo>
                <a:lnTo>
                  <a:pt x="75501" y="3800213"/>
                </a:lnTo>
                <a:lnTo>
                  <a:pt x="117446" y="3649211"/>
                </a:lnTo>
                <a:lnTo>
                  <a:pt x="0" y="3506598"/>
                </a:lnTo>
                <a:lnTo>
                  <a:pt x="100668" y="3380763"/>
                </a:lnTo>
                <a:lnTo>
                  <a:pt x="209725" y="3154260"/>
                </a:lnTo>
                <a:lnTo>
                  <a:pt x="33556" y="2952925"/>
                </a:lnTo>
                <a:lnTo>
                  <a:pt x="142613" y="2919369"/>
                </a:lnTo>
                <a:lnTo>
                  <a:pt x="553674" y="2902591"/>
                </a:lnTo>
                <a:lnTo>
                  <a:pt x="536896" y="637563"/>
                </a:lnTo>
                <a:close/>
              </a:path>
            </a:pathLst>
          </a:custGeom>
          <a:solidFill>
            <a:srgbClr val="B4D636">
              <a:alpha val="20000"/>
            </a:srgbClr>
          </a:solidFill>
          <a:ln w="44450">
            <a:solidFill>
              <a:srgbClr val="B4D63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9" name="Rectangle 108"/>
          <p:cNvSpPr/>
          <p:nvPr/>
        </p:nvSpPr>
        <p:spPr>
          <a:xfrm>
            <a:off x="7588183" y="6206921"/>
            <a:ext cx="1111757" cy="39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961364" y="2438375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6408205" y="2844486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156176" y="2437527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92080" y="2314417"/>
            <a:ext cx="724878" cy="24622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Skate Trail</a:t>
            </a:r>
            <a:endParaRPr lang="en-CA" sz="10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401524" y="1631747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848365" y="203785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7596336" y="1630899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36339" y="1425185"/>
            <a:ext cx="688009" cy="553998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Off-Site</a:t>
            </a:r>
          </a:p>
          <a:p>
            <a:r>
              <a:rPr lang="en-US" sz="1000" dirty="0"/>
              <a:t>Parking &amp;</a:t>
            </a:r>
          </a:p>
          <a:p>
            <a:r>
              <a:rPr lang="en-US" sz="1000" dirty="0"/>
              <a:t>MUP Link</a:t>
            </a:r>
            <a:endParaRPr lang="en-CA" sz="10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4665220" y="3192918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5112061" y="3599029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860032" y="3192070"/>
            <a:ext cx="288033" cy="43860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22" idx="3"/>
          </p:cNvCxnSpPr>
          <p:nvPr/>
        </p:nvCxnSpPr>
        <p:spPr>
          <a:xfrm flipV="1">
            <a:off x="2979626" y="2533720"/>
            <a:ext cx="123478" cy="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184656" y="3094727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3091568" y="2533720"/>
            <a:ext cx="129092" cy="57209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3233636" y="3379725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3269640" y="2566618"/>
            <a:ext cx="251998" cy="81310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712741" y="2358635"/>
            <a:ext cx="878767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Greenhouse</a:t>
            </a:r>
            <a:br>
              <a:rPr lang="en-US" sz="1000" dirty="0"/>
            </a:br>
            <a:r>
              <a:rPr lang="en-US" sz="1000" dirty="0"/>
              <a:t>Conservatory</a:t>
            </a:r>
            <a:endParaRPr lang="en-CA" sz="10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3521637" y="2566618"/>
            <a:ext cx="194812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1768284" y="3056865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1369901" y="2344255"/>
            <a:ext cx="427899" cy="74687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15441" y="2060848"/>
            <a:ext cx="760196" cy="55399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Natural</a:t>
            </a:r>
          </a:p>
          <a:p>
            <a:r>
              <a:rPr lang="en-US" sz="1000" dirty="0"/>
              <a:t>Discovery</a:t>
            </a:r>
          </a:p>
          <a:p>
            <a:r>
              <a:rPr lang="en-US" sz="1000" dirty="0"/>
              <a:t>Playscape</a:t>
            </a:r>
            <a:endParaRPr lang="en-CA" sz="1000" dirty="0"/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1234319" y="2348880"/>
            <a:ext cx="123478" cy="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2962345" y="549923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1450976" y="5537613"/>
            <a:ext cx="1528650" cy="781442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66646" y="6103947"/>
            <a:ext cx="641522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38 space</a:t>
            </a:r>
          </a:p>
          <a:p>
            <a:r>
              <a:rPr lang="en-US" sz="1000" dirty="0"/>
              <a:t>parking</a:t>
            </a:r>
            <a:endParaRPr lang="en-CA" sz="10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1253129" y="6323680"/>
            <a:ext cx="222574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3351976" y="5597077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74" name="Straight Connector 73"/>
          <p:cNvCxnSpPr/>
          <p:nvPr/>
        </p:nvCxnSpPr>
        <p:spPr>
          <a:xfrm flipV="1">
            <a:off x="2268660" y="5664488"/>
            <a:ext cx="1105193" cy="85462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674725" y="6322095"/>
            <a:ext cx="466794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Solar</a:t>
            </a:r>
          </a:p>
          <a:p>
            <a:r>
              <a:rPr lang="en-US" sz="1000" dirty="0"/>
              <a:t>Array</a:t>
            </a:r>
            <a:endParaRPr lang="en-CA" sz="1000" dirty="0"/>
          </a:p>
        </p:txBody>
      </p:sp>
      <p:cxnSp>
        <p:nvCxnSpPr>
          <p:cNvPr id="76" name="Straight Connector 75"/>
          <p:cNvCxnSpPr>
            <a:stCxn id="75" idx="3"/>
          </p:cNvCxnSpPr>
          <p:nvPr/>
        </p:nvCxnSpPr>
        <p:spPr>
          <a:xfrm flipV="1">
            <a:off x="2141519" y="6519110"/>
            <a:ext cx="127141" cy="304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2962345" y="4839922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80" name="Straight Connector 79"/>
          <p:cNvCxnSpPr/>
          <p:nvPr/>
        </p:nvCxnSpPr>
        <p:spPr>
          <a:xfrm flipV="1">
            <a:off x="1502609" y="4878298"/>
            <a:ext cx="1477017" cy="107015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270138" y="5939915"/>
            <a:ext cx="232471" cy="4134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/>
        </p:nvSpPr>
        <p:spPr>
          <a:xfrm>
            <a:off x="4175956" y="4424852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3712741" y="4471495"/>
            <a:ext cx="499219" cy="2149488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53388" y="6425062"/>
            <a:ext cx="1016545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Rustic</a:t>
            </a:r>
            <a:br>
              <a:rPr lang="en-US" sz="1000" dirty="0"/>
            </a:br>
            <a:r>
              <a:rPr lang="en-US" sz="1000" dirty="0"/>
              <a:t>“amphitheatre”</a:t>
            </a:r>
            <a:endParaRPr lang="en-CA" sz="1000" dirty="0"/>
          </a:p>
        </p:txBody>
      </p:sp>
      <p:cxnSp>
        <p:nvCxnSpPr>
          <p:cNvPr id="97" name="Straight Connector 96"/>
          <p:cNvCxnSpPr/>
          <p:nvPr/>
        </p:nvCxnSpPr>
        <p:spPr>
          <a:xfrm>
            <a:off x="3526812" y="6620983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V="1">
            <a:off x="7059304" y="4576131"/>
            <a:ext cx="761858" cy="1961843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6213242" y="6337919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Riverine Fountain</a:t>
            </a:r>
            <a:endParaRPr lang="en-CA" sz="1000" dirty="0"/>
          </a:p>
        </p:txBody>
      </p:sp>
      <p:cxnSp>
        <p:nvCxnSpPr>
          <p:cNvPr id="107" name="Straight Connector 106"/>
          <p:cNvCxnSpPr/>
          <p:nvPr/>
        </p:nvCxnSpPr>
        <p:spPr>
          <a:xfrm>
            <a:off x="6873375" y="65379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8029158" y="562156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3" name="TextBox 112"/>
          <p:cNvSpPr txBox="1"/>
          <p:nvPr/>
        </p:nvSpPr>
        <p:spPr>
          <a:xfrm>
            <a:off x="8448371" y="6338327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Beacon</a:t>
            </a:r>
            <a:br>
              <a:rPr lang="en-US" sz="1000" dirty="0"/>
            </a:br>
            <a:r>
              <a:rPr lang="en-US" sz="1000" dirty="0"/>
              <a:t>Art</a:t>
            </a:r>
            <a:endParaRPr lang="en-CA" sz="1000" dirty="0"/>
          </a:p>
        </p:txBody>
      </p:sp>
      <p:cxnSp>
        <p:nvCxnSpPr>
          <p:cNvPr id="116" name="Straight Connector 115"/>
          <p:cNvCxnSpPr/>
          <p:nvPr/>
        </p:nvCxnSpPr>
        <p:spPr>
          <a:xfrm>
            <a:off x="8255548" y="65379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Oval 121"/>
          <p:cNvSpPr/>
          <p:nvPr/>
        </p:nvSpPr>
        <p:spPr>
          <a:xfrm>
            <a:off x="6353989" y="3620936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4" name="TextBox 123"/>
          <p:cNvSpPr txBox="1"/>
          <p:nvPr/>
        </p:nvSpPr>
        <p:spPr>
          <a:xfrm>
            <a:off x="8130581" y="2437527"/>
            <a:ext cx="660133" cy="400110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Walnut Grove</a:t>
            </a:r>
            <a:endParaRPr lang="en-CA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4769161" y="6337919"/>
            <a:ext cx="990977" cy="246221"/>
          </a:xfrm>
          <a:prstGeom prst="rect">
            <a:avLst/>
          </a:prstGeom>
          <a:solidFill>
            <a:srgbClr val="FFC000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Mulock House*</a:t>
            </a:r>
            <a:endParaRPr lang="en-CA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601395" y="1522330"/>
            <a:ext cx="12673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    Art Installation</a:t>
            </a:r>
          </a:p>
          <a:p>
            <a:r>
              <a:rPr lang="en-US" sz="1200" dirty="0"/>
              <a:t>*  Parallel project</a:t>
            </a:r>
            <a:endParaRPr lang="en-CA" sz="1200" dirty="0"/>
          </a:p>
        </p:txBody>
      </p:sp>
      <p:sp>
        <p:nvSpPr>
          <p:cNvPr id="139" name="Oval 138"/>
          <p:cNvSpPr/>
          <p:nvPr/>
        </p:nvSpPr>
        <p:spPr>
          <a:xfrm>
            <a:off x="683568" y="1625670"/>
            <a:ext cx="82173" cy="82173"/>
          </a:xfrm>
          <a:prstGeom prst="ellipse">
            <a:avLst/>
          </a:prstGeom>
          <a:solidFill>
            <a:srgbClr val="E56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7940311" y="1411561"/>
            <a:ext cx="719819" cy="780663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7882670" y="1444714"/>
            <a:ext cx="1117614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Off-Site Parking – </a:t>
            </a:r>
          </a:p>
          <a:p>
            <a:r>
              <a:rPr lang="en-US" sz="1000" dirty="0"/>
              <a:t>200+ spaces*</a:t>
            </a:r>
            <a:endParaRPr lang="en-CA" sz="1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105A9B-06E8-3665-0008-3E24CA2B1059}"/>
              </a:ext>
            </a:extLst>
          </p:cNvPr>
          <p:cNvSpPr txBox="1"/>
          <p:nvPr/>
        </p:nvSpPr>
        <p:spPr>
          <a:xfrm>
            <a:off x="272567" y="561164"/>
            <a:ext cx="8598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highlight>
                  <a:srgbClr val="B4D636"/>
                </a:highlight>
              </a:rPr>
              <a:t>RFP 2023-117</a:t>
            </a:r>
            <a:r>
              <a:rPr lang="en-US" i="1" dirty="0"/>
              <a:t> Prequalified General Contractors for Mulock Park &amp; Buildings and</a:t>
            </a:r>
          </a:p>
          <a:p>
            <a:r>
              <a:rPr lang="en-US" i="1" dirty="0">
                <a:highlight>
                  <a:srgbClr val="00FFFF"/>
                </a:highlight>
              </a:rPr>
              <a:t>RFP 2024-086 </a:t>
            </a:r>
            <a:r>
              <a:rPr lang="en-US" i="1" dirty="0"/>
              <a:t>Mulock House Adaptive Re-use </a:t>
            </a:r>
            <a:r>
              <a:rPr lang="en-US" i="1" u="sng" dirty="0"/>
              <a:t>Concurrently</a:t>
            </a:r>
            <a:endParaRPr lang="en-US" i="1" dirty="0"/>
          </a:p>
          <a:p>
            <a:r>
              <a:rPr lang="en-US" i="1" dirty="0"/>
              <a:t>Approximately September 2025 through project completion</a:t>
            </a:r>
            <a:endParaRPr lang="en-CA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20095" y="2410610"/>
            <a:ext cx="859531" cy="24622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Artist Studio</a:t>
            </a:r>
            <a:endParaRPr lang="en-CA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3760227" y="2992015"/>
            <a:ext cx="933269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Skate Pavillion</a:t>
            </a:r>
            <a:br>
              <a:rPr lang="en-US" sz="1000" dirty="0"/>
            </a:br>
            <a:r>
              <a:rPr lang="en-US" sz="1000" dirty="0"/>
              <a:t>&amp; Wet Plaza</a:t>
            </a:r>
            <a:endParaRPr lang="en-CA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9DA050-C345-656B-6ACC-EC416DCCB90B}"/>
              </a:ext>
            </a:extLst>
          </p:cNvPr>
          <p:cNvSpPr txBox="1"/>
          <p:nvPr/>
        </p:nvSpPr>
        <p:spPr>
          <a:xfrm>
            <a:off x="272568" y="32055"/>
            <a:ext cx="7076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Fig. 5 Conceptual Phase 5 Separation</a:t>
            </a:r>
            <a:endParaRPr lang="en-CA" sz="3600" dirty="0"/>
          </a:p>
        </p:txBody>
      </p:sp>
      <p:sp>
        <p:nvSpPr>
          <p:cNvPr id="81" name="TextBox 80"/>
          <p:cNvSpPr txBox="1"/>
          <p:nvPr/>
        </p:nvSpPr>
        <p:spPr>
          <a:xfrm>
            <a:off x="660854" y="5816805"/>
            <a:ext cx="631625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Firepit</a:t>
            </a:r>
            <a:endParaRPr lang="en-CA" sz="1000" dirty="0"/>
          </a:p>
        </p:txBody>
      </p:sp>
      <p:cxnSp>
        <p:nvCxnSpPr>
          <p:cNvPr id="125" name="Straight Connector 124"/>
          <p:cNvCxnSpPr/>
          <p:nvPr/>
        </p:nvCxnSpPr>
        <p:spPr>
          <a:xfrm>
            <a:off x="7937758" y="2637174"/>
            <a:ext cx="185929" cy="0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6425998" y="2632751"/>
            <a:ext cx="1511760" cy="997927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stCxn id="133" idx="0"/>
            <a:endCxn id="134" idx="4"/>
          </p:cNvCxnSpPr>
          <p:nvPr/>
        </p:nvCxnSpPr>
        <p:spPr>
          <a:xfrm flipH="1" flipV="1">
            <a:off x="5136427" y="4477560"/>
            <a:ext cx="128223" cy="1860359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7785158" y="4529488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4" name="Oval 133"/>
          <p:cNvSpPr/>
          <p:nvPr/>
        </p:nvSpPr>
        <p:spPr>
          <a:xfrm>
            <a:off x="5100423" y="4414263"/>
            <a:ext cx="72008" cy="63297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7ACEAD-8985-F625-E275-5CCBF77EF5CE}"/>
              </a:ext>
            </a:extLst>
          </p:cNvPr>
          <p:cNvSpPr txBox="1"/>
          <p:nvPr/>
        </p:nvSpPr>
        <p:spPr>
          <a:xfrm rot="16200000">
            <a:off x="2536111" y="5877822"/>
            <a:ext cx="773740" cy="307777"/>
          </a:xfrm>
          <a:prstGeom prst="rect">
            <a:avLst/>
          </a:prstGeom>
          <a:solidFill>
            <a:srgbClr val="B4D636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Gate 3</a:t>
            </a:r>
            <a:endParaRPr lang="en-CA" sz="1400" dirty="0"/>
          </a:p>
        </p:txBody>
      </p:sp>
      <p:cxnSp>
        <p:nvCxnSpPr>
          <p:cNvPr id="112" name="Straight Connector 111"/>
          <p:cNvCxnSpPr>
            <a:endCxn id="111" idx="4"/>
          </p:cNvCxnSpPr>
          <p:nvPr/>
        </p:nvCxnSpPr>
        <p:spPr>
          <a:xfrm flipH="1" flipV="1">
            <a:off x="8065162" y="5684865"/>
            <a:ext cx="187219" cy="864225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2765138-4E03-6D86-4EE5-B32D7B16A389}"/>
              </a:ext>
            </a:extLst>
          </p:cNvPr>
          <p:cNvCxnSpPr>
            <a:cxnSpLocks/>
            <a:stCxn id="10" idx="10"/>
          </p:cNvCxnSpPr>
          <p:nvPr/>
        </p:nvCxnSpPr>
        <p:spPr>
          <a:xfrm flipV="1">
            <a:off x="7768206" y="1764349"/>
            <a:ext cx="487342" cy="509068"/>
          </a:xfrm>
          <a:prstGeom prst="line">
            <a:avLst/>
          </a:prstGeom>
          <a:ln w="44450">
            <a:solidFill>
              <a:srgbClr val="B4D63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0AB0598-696E-B6EB-3D70-40145BD4287A}"/>
              </a:ext>
            </a:extLst>
          </p:cNvPr>
          <p:cNvSpPr txBox="1"/>
          <p:nvPr/>
        </p:nvSpPr>
        <p:spPr>
          <a:xfrm rot="16200000">
            <a:off x="3587588" y="5854230"/>
            <a:ext cx="773740" cy="307777"/>
          </a:xfrm>
          <a:prstGeom prst="rect">
            <a:avLst/>
          </a:prstGeom>
          <a:solidFill>
            <a:srgbClr val="B4D636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Gate 2</a:t>
            </a:r>
            <a:endParaRPr lang="en-CA" sz="14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7214AE1-6562-02A1-D17E-EBC9629DB9EC}"/>
              </a:ext>
            </a:extLst>
          </p:cNvPr>
          <p:cNvSpPr/>
          <p:nvPr/>
        </p:nvSpPr>
        <p:spPr>
          <a:xfrm>
            <a:off x="4739780" y="4169328"/>
            <a:ext cx="696286" cy="545285"/>
          </a:xfrm>
          <a:custGeom>
            <a:avLst/>
            <a:gdLst>
              <a:gd name="connsiteX0" fmla="*/ 0 w 696286"/>
              <a:gd name="connsiteY0" fmla="*/ 0 h 545285"/>
              <a:gd name="connsiteX1" fmla="*/ 696286 w 696286"/>
              <a:gd name="connsiteY1" fmla="*/ 75501 h 545285"/>
              <a:gd name="connsiteX2" fmla="*/ 629174 w 696286"/>
              <a:gd name="connsiteY2" fmla="*/ 520118 h 545285"/>
              <a:gd name="connsiteX3" fmla="*/ 453005 w 696286"/>
              <a:gd name="connsiteY3" fmla="*/ 494951 h 545285"/>
              <a:gd name="connsiteX4" fmla="*/ 444616 w 696286"/>
              <a:gd name="connsiteY4" fmla="*/ 545285 h 545285"/>
              <a:gd name="connsiteX5" fmla="*/ 327170 w 696286"/>
              <a:gd name="connsiteY5" fmla="*/ 528507 h 545285"/>
              <a:gd name="connsiteX6" fmla="*/ 352337 w 696286"/>
              <a:gd name="connsiteY6" fmla="*/ 453006 h 545285"/>
              <a:gd name="connsiteX7" fmla="*/ 192947 w 696286"/>
              <a:gd name="connsiteY7" fmla="*/ 444617 h 545285"/>
              <a:gd name="connsiteX8" fmla="*/ 218114 w 696286"/>
              <a:gd name="connsiteY8" fmla="*/ 335560 h 545285"/>
              <a:gd name="connsiteX9" fmla="*/ 117446 w 696286"/>
              <a:gd name="connsiteY9" fmla="*/ 327171 h 545285"/>
              <a:gd name="connsiteX10" fmla="*/ 117446 w 696286"/>
              <a:gd name="connsiteY10" fmla="*/ 302004 h 545285"/>
              <a:gd name="connsiteX11" fmla="*/ 67112 w 696286"/>
              <a:gd name="connsiteY11" fmla="*/ 302004 h 545285"/>
              <a:gd name="connsiteX12" fmla="*/ 0 w 696286"/>
              <a:gd name="connsiteY12" fmla="*/ 0 h 5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6286" h="545285">
                <a:moveTo>
                  <a:pt x="0" y="0"/>
                </a:moveTo>
                <a:lnTo>
                  <a:pt x="696286" y="75501"/>
                </a:lnTo>
                <a:lnTo>
                  <a:pt x="629174" y="520118"/>
                </a:lnTo>
                <a:lnTo>
                  <a:pt x="453005" y="494951"/>
                </a:lnTo>
                <a:lnTo>
                  <a:pt x="444616" y="545285"/>
                </a:lnTo>
                <a:lnTo>
                  <a:pt x="327170" y="528507"/>
                </a:lnTo>
                <a:lnTo>
                  <a:pt x="352337" y="453006"/>
                </a:lnTo>
                <a:lnTo>
                  <a:pt x="192947" y="444617"/>
                </a:lnTo>
                <a:lnTo>
                  <a:pt x="218114" y="335560"/>
                </a:lnTo>
                <a:lnTo>
                  <a:pt x="117446" y="327171"/>
                </a:lnTo>
                <a:lnTo>
                  <a:pt x="117446" y="302004"/>
                </a:lnTo>
                <a:lnTo>
                  <a:pt x="67112" y="30200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4A9FDB-364F-FBAC-D185-6E5D985BE375}"/>
              </a:ext>
            </a:extLst>
          </p:cNvPr>
          <p:cNvSpPr txBox="1"/>
          <p:nvPr/>
        </p:nvSpPr>
        <p:spPr>
          <a:xfrm>
            <a:off x="8142477" y="3208309"/>
            <a:ext cx="773740" cy="307777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Gate 1</a:t>
            </a:r>
            <a:endParaRPr lang="en-CA" sz="140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96BA0C7-9414-69EC-E3D0-D4C86CEB6DC3}"/>
              </a:ext>
            </a:extLst>
          </p:cNvPr>
          <p:cNvSpPr/>
          <p:nvPr/>
        </p:nvSpPr>
        <p:spPr>
          <a:xfrm>
            <a:off x="4737100" y="3060700"/>
            <a:ext cx="3416300" cy="1193800"/>
          </a:xfrm>
          <a:custGeom>
            <a:avLst/>
            <a:gdLst>
              <a:gd name="connsiteX0" fmla="*/ 3416300 w 3416300"/>
              <a:gd name="connsiteY0" fmla="*/ 323850 h 1193800"/>
              <a:gd name="connsiteX1" fmla="*/ 3130550 w 3416300"/>
              <a:gd name="connsiteY1" fmla="*/ 488950 h 1193800"/>
              <a:gd name="connsiteX2" fmla="*/ 3022600 w 3416300"/>
              <a:gd name="connsiteY2" fmla="*/ 565150 h 1193800"/>
              <a:gd name="connsiteX3" fmla="*/ 2895600 w 3416300"/>
              <a:gd name="connsiteY3" fmla="*/ 615950 h 1193800"/>
              <a:gd name="connsiteX4" fmla="*/ 2692400 w 3416300"/>
              <a:gd name="connsiteY4" fmla="*/ 628650 h 1193800"/>
              <a:gd name="connsiteX5" fmla="*/ 2514600 w 3416300"/>
              <a:gd name="connsiteY5" fmla="*/ 603250 h 1193800"/>
              <a:gd name="connsiteX6" fmla="*/ 2393950 w 3416300"/>
              <a:gd name="connsiteY6" fmla="*/ 508000 h 1193800"/>
              <a:gd name="connsiteX7" fmla="*/ 2266950 w 3416300"/>
              <a:gd name="connsiteY7" fmla="*/ 355600 h 1193800"/>
              <a:gd name="connsiteX8" fmla="*/ 2127250 w 3416300"/>
              <a:gd name="connsiteY8" fmla="*/ 152400 h 1193800"/>
              <a:gd name="connsiteX9" fmla="*/ 2012950 w 3416300"/>
              <a:gd name="connsiteY9" fmla="*/ 107950 h 1193800"/>
              <a:gd name="connsiteX10" fmla="*/ 1746250 w 3416300"/>
              <a:gd name="connsiteY10" fmla="*/ 82550 h 1193800"/>
              <a:gd name="connsiteX11" fmla="*/ 1682750 w 3416300"/>
              <a:gd name="connsiteY11" fmla="*/ 82550 h 1193800"/>
              <a:gd name="connsiteX12" fmla="*/ 1593850 w 3416300"/>
              <a:gd name="connsiteY12" fmla="*/ 88900 h 1193800"/>
              <a:gd name="connsiteX13" fmla="*/ 1524000 w 3416300"/>
              <a:gd name="connsiteY13" fmla="*/ 107950 h 1193800"/>
              <a:gd name="connsiteX14" fmla="*/ 1289050 w 3416300"/>
              <a:gd name="connsiteY14" fmla="*/ 190500 h 1193800"/>
              <a:gd name="connsiteX15" fmla="*/ 1092200 w 3416300"/>
              <a:gd name="connsiteY15" fmla="*/ 279400 h 1193800"/>
              <a:gd name="connsiteX16" fmla="*/ 1009650 w 3416300"/>
              <a:gd name="connsiteY16" fmla="*/ 349250 h 1193800"/>
              <a:gd name="connsiteX17" fmla="*/ 965200 w 3416300"/>
              <a:gd name="connsiteY17" fmla="*/ 520700 h 1193800"/>
              <a:gd name="connsiteX18" fmla="*/ 895350 w 3416300"/>
              <a:gd name="connsiteY18" fmla="*/ 774700 h 1193800"/>
              <a:gd name="connsiteX19" fmla="*/ 812800 w 3416300"/>
              <a:gd name="connsiteY19" fmla="*/ 1028700 h 1193800"/>
              <a:gd name="connsiteX20" fmla="*/ 768350 w 3416300"/>
              <a:gd name="connsiteY20" fmla="*/ 1193800 h 1193800"/>
              <a:gd name="connsiteX21" fmla="*/ 0 w 3416300"/>
              <a:gd name="connsiteY21" fmla="*/ 1111250 h 1193800"/>
              <a:gd name="connsiteX22" fmla="*/ 31750 w 3416300"/>
              <a:gd name="connsiteY22" fmla="*/ 1022350 h 1193800"/>
              <a:gd name="connsiteX23" fmla="*/ 463550 w 3416300"/>
              <a:gd name="connsiteY23" fmla="*/ 1066800 h 1193800"/>
              <a:gd name="connsiteX24" fmla="*/ 654050 w 3416300"/>
              <a:gd name="connsiteY24" fmla="*/ 1009650 h 1193800"/>
              <a:gd name="connsiteX25" fmla="*/ 704850 w 3416300"/>
              <a:gd name="connsiteY25" fmla="*/ 965200 h 1193800"/>
              <a:gd name="connsiteX26" fmla="*/ 914400 w 3416300"/>
              <a:gd name="connsiteY26" fmla="*/ 355600 h 1193800"/>
              <a:gd name="connsiteX27" fmla="*/ 1009650 w 3416300"/>
              <a:gd name="connsiteY27" fmla="*/ 247650 h 1193800"/>
              <a:gd name="connsiteX28" fmla="*/ 1187450 w 3416300"/>
              <a:gd name="connsiteY28" fmla="*/ 152400 h 1193800"/>
              <a:gd name="connsiteX29" fmla="*/ 1422400 w 3416300"/>
              <a:gd name="connsiteY29" fmla="*/ 57150 h 1193800"/>
              <a:gd name="connsiteX30" fmla="*/ 1530350 w 3416300"/>
              <a:gd name="connsiteY30" fmla="*/ 38100 h 1193800"/>
              <a:gd name="connsiteX31" fmla="*/ 1727200 w 3416300"/>
              <a:gd name="connsiteY31" fmla="*/ 0 h 1193800"/>
              <a:gd name="connsiteX32" fmla="*/ 1936750 w 3416300"/>
              <a:gd name="connsiteY32" fmla="*/ 25400 h 1193800"/>
              <a:gd name="connsiteX33" fmla="*/ 2165350 w 3416300"/>
              <a:gd name="connsiteY33" fmla="*/ 95250 h 1193800"/>
              <a:gd name="connsiteX34" fmla="*/ 2292350 w 3416300"/>
              <a:gd name="connsiteY34" fmla="*/ 228600 h 1193800"/>
              <a:gd name="connsiteX35" fmla="*/ 2393950 w 3416300"/>
              <a:gd name="connsiteY35" fmla="*/ 425450 h 1193800"/>
              <a:gd name="connsiteX36" fmla="*/ 2495550 w 3416300"/>
              <a:gd name="connsiteY36" fmla="*/ 488950 h 1193800"/>
              <a:gd name="connsiteX37" fmla="*/ 2540000 w 3416300"/>
              <a:gd name="connsiteY37" fmla="*/ 539750 h 1193800"/>
              <a:gd name="connsiteX38" fmla="*/ 2667000 w 3416300"/>
              <a:gd name="connsiteY38" fmla="*/ 577850 h 1193800"/>
              <a:gd name="connsiteX39" fmla="*/ 2844800 w 3416300"/>
              <a:gd name="connsiteY39" fmla="*/ 558800 h 1193800"/>
              <a:gd name="connsiteX40" fmla="*/ 2978150 w 3416300"/>
              <a:gd name="connsiteY40" fmla="*/ 520700 h 1193800"/>
              <a:gd name="connsiteX41" fmla="*/ 3098800 w 3416300"/>
              <a:gd name="connsiteY41" fmla="*/ 425450 h 1193800"/>
              <a:gd name="connsiteX42" fmla="*/ 3219450 w 3416300"/>
              <a:gd name="connsiteY42" fmla="*/ 355600 h 1193800"/>
              <a:gd name="connsiteX43" fmla="*/ 3359150 w 3416300"/>
              <a:gd name="connsiteY43" fmla="*/ 273050 h 1193800"/>
              <a:gd name="connsiteX44" fmla="*/ 3416300 w 3416300"/>
              <a:gd name="connsiteY44" fmla="*/ 260350 h 1193800"/>
              <a:gd name="connsiteX45" fmla="*/ 3416300 w 3416300"/>
              <a:gd name="connsiteY45" fmla="*/ 32385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416300" h="1193800">
                <a:moveTo>
                  <a:pt x="3416300" y="323850"/>
                </a:moveTo>
                <a:lnTo>
                  <a:pt x="3130550" y="488950"/>
                </a:lnTo>
                <a:lnTo>
                  <a:pt x="3022600" y="565150"/>
                </a:lnTo>
                <a:lnTo>
                  <a:pt x="2895600" y="615950"/>
                </a:lnTo>
                <a:lnTo>
                  <a:pt x="2692400" y="628650"/>
                </a:lnTo>
                <a:lnTo>
                  <a:pt x="2514600" y="603250"/>
                </a:lnTo>
                <a:lnTo>
                  <a:pt x="2393950" y="508000"/>
                </a:lnTo>
                <a:lnTo>
                  <a:pt x="2266950" y="355600"/>
                </a:lnTo>
                <a:lnTo>
                  <a:pt x="2127250" y="152400"/>
                </a:lnTo>
                <a:lnTo>
                  <a:pt x="2012950" y="107950"/>
                </a:lnTo>
                <a:lnTo>
                  <a:pt x="1746250" y="82550"/>
                </a:lnTo>
                <a:lnTo>
                  <a:pt x="1682750" y="82550"/>
                </a:lnTo>
                <a:lnTo>
                  <a:pt x="1593850" y="88900"/>
                </a:lnTo>
                <a:lnTo>
                  <a:pt x="1524000" y="107950"/>
                </a:lnTo>
                <a:lnTo>
                  <a:pt x="1289050" y="190500"/>
                </a:lnTo>
                <a:lnTo>
                  <a:pt x="1092200" y="279400"/>
                </a:lnTo>
                <a:lnTo>
                  <a:pt x="1009650" y="349250"/>
                </a:lnTo>
                <a:lnTo>
                  <a:pt x="965200" y="520700"/>
                </a:lnTo>
                <a:lnTo>
                  <a:pt x="895350" y="774700"/>
                </a:lnTo>
                <a:lnTo>
                  <a:pt x="812800" y="1028700"/>
                </a:lnTo>
                <a:lnTo>
                  <a:pt x="768350" y="1193800"/>
                </a:lnTo>
                <a:lnTo>
                  <a:pt x="0" y="1111250"/>
                </a:lnTo>
                <a:lnTo>
                  <a:pt x="31750" y="1022350"/>
                </a:lnTo>
                <a:lnTo>
                  <a:pt x="463550" y="1066800"/>
                </a:lnTo>
                <a:lnTo>
                  <a:pt x="654050" y="1009650"/>
                </a:lnTo>
                <a:lnTo>
                  <a:pt x="704850" y="965200"/>
                </a:lnTo>
                <a:lnTo>
                  <a:pt x="914400" y="355600"/>
                </a:lnTo>
                <a:lnTo>
                  <a:pt x="1009650" y="247650"/>
                </a:lnTo>
                <a:lnTo>
                  <a:pt x="1187450" y="152400"/>
                </a:lnTo>
                <a:lnTo>
                  <a:pt x="1422400" y="57150"/>
                </a:lnTo>
                <a:lnTo>
                  <a:pt x="1530350" y="38100"/>
                </a:lnTo>
                <a:lnTo>
                  <a:pt x="1727200" y="0"/>
                </a:lnTo>
                <a:lnTo>
                  <a:pt x="1936750" y="25400"/>
                </a:lnTo>
                <a:lnTo>
                  <a:pt x="2165350" y="95250"/>
                </a:lnTo>
                <a:lnTo>
                  <a:pt x="2292350" y="228600"/>
                </a:lnTo>
                <a:lnTo>
                  <a:pt x="2393950" y="425450"/>
                </a:lnTo>
                <a:lnTo>
                  <a:pt x="2495550" y="488950"/>
                </a:lnTo>
                <a:lnTo>
                  <a:pt x="2540000" y="539750"/>
                </a:lnTo>
                <a:lnTo>
                  <a:pt x="2667000" y="577850"/>
                </a:lnTo>
                <a:lnTo>
                  <a:pt x="2844800" y="558800"/>
                </a:lnTo>
                <a:lnTo>
                  <a:pt x="2978150" y="520700"/>
                </a:lnTo>
                <a:lnTo>
                  <a:pt x="3098800" y="425450"/>
                </a:lnTo>
                <a:lnTo>
                  <a:pt x="3219450" y="355600"/>
                </a:lnTo>
                <a:lnTo>
                  <a:pt x="3359150" y="273050"/>
                </a:lnTo>
                <a:lnTo>
                  <a:pt x="3416300" y="260350"/>
                </a:lnTo>
                <a:lnTo>
                  <a:pt x="3416300" y="323850"/>
                </a:lnTo>
                <a:close/>
              </a:path>
            </a:pathLst>
          </a:custGeom>
          <a:solidFill>
            <a:srgbClr val="00FFFF">
              <a:alpha val="50000"/>
            </a:srgbClr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2269515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 Power Point Template 201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 Power Point Template 2017</Template>
  <TotalTime>10941</TotalTime>
  <Words>200</Words>
  <Application>Microsoft Office PowerPoint</Application>
  <PresentationFormat>On-screen Show (4:3)</PresentationFormat>
  <Paragraphs>64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Corporate Power Point Template 2017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Lee, Amanda</dc:creator>
  <cp:lastModifiedBy>Tracie Byrne</cp:lastModifiedBy>
  <cp:revision>354</cp:revision>
  <dcterms:created xsi:type="dcterms:W3CDTF">2017-10-05T13:54:47Z</dcterms:created>
  <dcterms:modified xsi:type="dcterms:W3CDTF">2024-08-16T17:57:32Z</dcterms:modified>
</cp:coreProperties>
</file>